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97793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55698496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殖民扩张与美洲族群的变化</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6fca1a4b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英国的殖民活动与大洋洲人口结构的改变</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8c3344c8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华工与美洲、大洋洲的开发</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866391f0009f97f0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c73a8a13b?vop=1&amp;pid=6fca1a4bf&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本题考查澳大利亚农牧业的发展对移民的作用。选择B：根据材料并结合所学可知</a:t>
            </a:r>
            <a:r>
              <a:rPr lang="en-US" altLang="zh-CN" sz="2000" b="0" i="0">
                <a:solidFill>
                  <a:srgbClr val="000000"/>
                </a:solidFill>
                <a:latin typeface="微软雅黑" pitchFamily="34" charset="0"/>
                <a:ea typeface="微软雅黑" pitchFamily="34" charset="-122"/>
                <a:cs typeface="微软雅黑" pitchFamily="34" charset="-120"/>
              </a:rPr>
              <a:t>,澳大利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亚农牧业的发展</a:t>
            </a:r>
            <a:r>
              <a:rPr lang="en-US" altLang="zh-CN" sz="2000" b="0" i="0" dirty="0">
                <a:solidFill>
                  <a:srgbClr val="000000"/>
                </a:solidFill>
                <a:latin typeface="微软雅黑" pitchFamily="34" charset="0"/>
                <a:ea typeface="微软雅黑" pitchFamily="34" charset="-122"/>
                <a:cs typeface="微软雅黑" pitchFamily="34" charset="-120"/>
              </a:rPr>
              <a:t>，耕地面积扩大，粮食出口，在物质上为淘金移民提供了支持。排除A</a:t>
            </a:r>
            <a:r>
              <a:rPr lang="en-US" altLang="zh-CN" sz="2000" b="0" i="0">
                <a:solidFill>
                  <a:srgbClr val="000000"/>
                </a:solidFill>
                <a:latin typeface="微软雅黑" pitchFamily="34" charset="0"/>
                <a:ea typeface="微软雅黑" pitchFamily="34" charset="-122"/>
                <a:cs typeface="微软雅黑" pitchFamily="34" charset="-120"/>
              </a:rPr>
              <a:t>：羊毛和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粮食出口表明澳大利亚农牧业产品在国际市场上有一定需求，但不能据此得出澳大利亚农牧业的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发展受到国际市场</a:t>
            </a:r>
            <a:r>
              <a:rPr lang="en-US" altLang="zh-CN" sz="2000" b="0" i="0" dirty="0">
                <a:solidFill>
                  <a:srgbClr val="000000"/>
                </a:solidFill>
                <a:latin typeface="微软雅黑" pitchFamily="34" charset="0"/>
                <a:ea typeface="微软雅黑" pitchFamily="34" charset="-122"/>
                <a:cs typeface="微软雅黑" pitchFamily="34" charset="-120"/>
              </a:rPr>
              <a:t>“强有力的支持”。排除C：材料没有将农牧业和其他产业进行对比</a:t>
            </a:r>
            <a:r>
              <a:rPr lang="en-US" altLang="zh-CN" sz="2000" b="0" i="0">
                <a:solidFill>
                  <a:srgbClr val="000000"/>
                </a:solidFill>
                <a:latin typeface="微软雅黑" pitchFamily="34" charset="0"/>
                <a:ea typeface="微软雅黑" pitchFamily="34" charset="-122"/>
                <a:cs typeface="微软雅黑" pitchFamily="34" charset="-120"/>
              </a:rPr>
              <a:t>,看不出农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牧业在当地经济发展中的地位</a:t>
            </a:r>
            <a:r>
              <a:rPr lang="en-US" altLang="zh-CN" sz="2000" b="0" i="0" dirty="0">
                <a:solidFill>
                  <a:srgbClr val="000000"/>
                </a:solidFill>
                <a:latin typeface="微软雅黑" pitchFamily="34" charset="0"/>
                <a:ea typeface="微软雅黑" pitchFamily="34" charset="-122"/>
                <a:cs typeface="微软雅黑" pitchFamily="34" charset="-120"/>
              </a:rPr>
              <a:t>。排除D：“推动了世界各地之间的交流融合</a:t>
            </a:r>
            <a:r>
              <a:rPr lang="en-US" altLang="zh-CN" sz="2000" b="0" i="0">
                <a:solidFill>
                  <a:srgbClr val="000000"/>
                </a:solidFill>
                <a:latin typeface="微软雅黑" pitchFamily="34" charset="0"/>
                <a:ea typeface="微软雅黑" pitchFamily="34" charset="-122"/>
                <a:cs typeface="微软雅黑" pitchFamily="34" charset="-120"/>
              </a:rPr>
              <a:t>”夸大了澳大利亚农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牧业发展及其产品出口的作用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EX.13_1#c73a8a13b?vop=1&amp;pid=6fca1a4bf&amp;color=0,0,0&amp;bt=1&amp;bbb=1&amp;hb=1"/>
          <p:cNvSpPr/>
          <p:nvPr/>
        </p:nvSpPr>
        <p:spPr>
          <a:xfrm>
            <a:off x="722376" y="969264"/>
            <a:ext cx="10753344" cy="22405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澳大利亚的</a:t>
            </a:r>
            <a:r>
              <a:rPr lang="en-US" altLang="zh-CN" sz="2000" b="0" i="0" dirty="0">
                <a:solidFill>
                  <a:srgbClr val="000000"/>
                </a:solidFill>
                <a:latin typeface="微软雅黑" pitchFamily="34" charset="0"/>
                <a:ea typeface="微软雅黑" pitchFamily="34" charset="-122"/>
                <a:cs typeface="微软雅黑" pitchFamily="34" charset="-120"/>
              </a:rPr>
              <a:t>“淘金热”时期主要指19世纪五六十年代,在澳大利亚大陆发生的一场淘金热潮</a:t>
            </a:r>
            <a:r>
              <a:rPr lang="en-US" altLang="zh-CN" sz="2000" b="0" i="0">
                <a:solidFill>
                  <a:srgbClr val="000000"/>
                </a:solidFill>
                <a:latin typeface="微软雅黑" pitchFamily="34" charset="0"/>
                <a:ea typeface="微软雅黑" pitchFamily="34" charset="-122"/>
                <a:cs typeface="微软雅黑" pitchFamily="34" charset="-120"/>
              </a:rPr>
              <a:t>。当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a:t>
            </a:r>
            <a:r>
              <a:rPr lang="en-US" altLang="zh-CN" sz="2000" b="0" i="0" dirty="0">
                <a:solidFill>
                  <a:srgbClr val="000000"/>
                </a:solidFill>
                <a:latin typeface="微软雅黑" pitchFamily="34" charset="0"/>
                <a:ea typeface="微软雅黑" pitchFamily="34" charset="-122"/>
                <a:cs typeface="微软雅黑" pitchFamily="34" charset="-120"/>
              </a:rPr>
              <a:t>,澳大利亚的一些地区发现了大量黄金矿藏,吸引了大批欧洲和中国的移民前来寻找财富</a:t>
            </a:r>
            <a:r>
              <a:rPr lang="en-US" altLang="zh-CN" sz="2000" b="0" i="0">
                <a:solidFill>
                  <a:srgbClr val="000000"/>
                </a:solidFill>
                <a:latin typeface="微软雅黑" pitchFamily="34" charset="0"/>
                <a:ea typeface="微软雅黑" pitchFamily="34" charset="-122"/>
                <a:cs typeface="微软雅黑" pitchFamily="34" charset="-120"/>
              </a:rPr>
              <a:t>。这些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淘金者逐渐在澳大利亚定居</a:t>
            </a:r>
            <a:r>
              <a:rPr lang="en-US" altLang="zh-CN" sz="2000" b="0" i="0" dirty="0">
                <a:solidFill>
                  <a:srgbClr val="000000"/>
                </a:solidFill>
                <a:latin typeface="微软雅黑" pitchFamily="34" charset="0"/>
                <a:ea typeface="微软雅黑" pitchFamily="34" charset="-122"/>
                <a:cs typeface="微软雅黑" pitchFamily="34" charset="-120"/>
              </a:rPr>
              <a:t>,建立起繁荣的淘金城市,一定程度上促进了澳大利亚的发展</a:t>
            </a:r>
            <a:r>
              <a:rPr lang="en-US" altLang="zh-CN" sz="2000" b="0" i="0">
                <a:solidFill>
                  <a:srgbClr val="000000"/>
                </a:solidFill>
                <a:latin typeface="微软雅黑" pitchFamily="34" charset="0"/>
                <a:ea typeface="微软雅黑" pitchFamily="34" charset="-122"/>
                <a:cs typeface="微软雅黑" pitchFamily="34" charset="-120"/>
              </a:rPr>
              <a:t>,但也对当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地的生态环境造成了巨大的破坏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4_1#b24c6314a?pid=8c3344c8d&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[河南部分学校2025高二月考]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晚清时期，太平天国战争造成大量农民失去土地，不少福建</a:t>
            </a:r>
            <a:r>
              <a:rPr lang="en-US" altLang="zh-CN" sz="2000" b="0" i="0">
                <a:solidFill>
                  <a:srgbClr val="000000"/>
                </a:solidFill>
                <a:latin typeface="微软雅黑" pitchFamily="34" charset="0"/>
                <a:ea typeface="微软雅黑" pitchFamily="34" charset="-122"/>
                <a:cs typeface="微软雅黑" pitchFamily="34" charset="-120"/>
              </a:rPr>
              <a:t>、广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东的百姓被迫签订劳工合同</a:t>
            </a:r>
            <a:r>
              <a:rPr lang="en-US" altLang="zh-CN" sz="2000" b="0" i="0" dirty="0">
                <a:solidFill>
                  <a:srgbClr val="000000"/>
                </a:solidFill>
                <a:latin typeface="微软雅黑" pitchFamily="34" charset="0"/>
                <a:ea typeface="微软雅黑" pitchFamily="34" charset="-122"/>
                <a:cs typeface="微软雅黑" pitchFamily="34" charset="-120"/>
              </a:rPr>
              <a:t>，前往美洲或东南亚从事苦力劳动。他们在当地从事铁路建设</a:t>
            </a:r>
            <a:r>
              <a:rPr lang="en-US" altLang="zh-CN" sz="2000" b="0" i="0">
                <a:solidFill>
                  <a:srgbClr val="000000"/>
                </a:solidFill>
                <a:latin typeface="微软雅黑" pitchFamily="34" charset="0"/>
                <a:ea typeface="微软雅黑" pitchFamily="34" charset="-122"/>
                <a:cs typeface="微软雅黑" pitchFamily="34" charset="-120"/>
              </a:rPr>
              <a:t>、矿山</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开采和种植园劳作</a:t>
            </a:r>
            <a:r>
              <a:rPr lang="en-US" altLang="zh-CN" sz="2000" b="0" i="0" dirty="0">
                <a:solidFill>
                  <a:srgbClr val="000000"/>
                </a:solidFill>
                <a:latin typeface="微软雅黑" pitchFamily="34" charset="0"/>
                <a:ea typeface="微软雅黑" pitchFamily="34" charset="-122"/>
                <a:cs typeface="微软雅黑" pitchFamily="34" charset="-120"/>
              </a:rPr>
              <a:t>，受尽剥削。</a:t>
            </a:r>
            <a:r>
              <a:rPr lang="en-US" altLang="zh-CN" sz="2000" b="0" i="0">
                <a:solidFill>
                  <a:srgbClr val="000000"/>
                </a:solidFill>
                <a:latin typeface="微软雅黑" pitchFamily="34" charset="0"/>
                <a:ea typeface="微软雅黑" pitchFamily="34" charset="-122"/>
                <a:cs typeface="微软雅黑" pitchFamily="34" charset="-120"/>
              </a:rPr>
              <a:t>这一时期的苦力贸易反映了(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5_1#b24c6314a.bracket?pid=8c3344c8d&amp;color=0,0,0&amp;vpa=5"/>
          <p:cNvSpPr/>
          <p:nvPr/>
        </p:nvSpPr>
        <p:spPr>
          <a:xfrm>
            <a:off x="7526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4_2#b24c6314a.choices?pid=8c3344c8d&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.工业化对劳动力的需求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.清政府丧失对地方的控制力</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C.东南亚沦为西方殖民地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.穷苦百姓成为苦力主要来源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6_1#b24c6314a?vop=1&amp;pid=8c3344c8d&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本题考查近代华工出国的原因。选择A：根据材料可知，晚清时期华工出国</a:t>
            </a:r>
            <a:r>
              <a:rPr lang="en-US" altLang="zh-CN" sz="2000" b="0" i="0">
                <a:solidFill>
                  <a:srgbClr val="000000"/>
                </a:solidFill>
                <a:latin typeface="微软雅黑" pitchFamily="34" charset="0"/>
                <a:ea typeface="微软雅黑" pitchFamily="34" charset="-122"/>
                <a:cs typeface="微软雅黑" pitchFamily="34" charset="-120"/>
              </a:rPr>
              <a:t>“从事铁路建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设</a:t>
            </a:r>
            <a:r>
              <a:rPr lang="en-US" altLang="zh-CN" sz="2000" b="0" i="0" dirty="0">
                <a:solidFill>
                  <a:srgbClr val="000000"/>
                </a:solidFill>
                <a:latin typeface="微软雅黑" pitchFamily="34" charset="0"/>
                <a:ea typeface="微软雅黑" pitchFamily="34" charset="-122"/>
                <a:cs typeface="微软雅黑" pitchFamily="34" charset="-120"/>
              </a:rPr>
              <a:t>、矿山开采和种植园劳作”，反映西方工业革命时期对劳动力的需求。排除B</a:t>
            </a:r>
            <a:r>
              <a:rPr lang="en-US" altLang="zh-CN" sz="2000" b="0" i="0">
                <a:solidFill>
                  <a:srgbClr val="000000"/>
                </a:solidFill>
                <a:latin typeface="微软雅黑" pitchFamily="34" charset="0"/>
                <a:ea typeface="微软雅黑" pitchFamily="34" charset="-122"/>
                <a:cs typeface="微软雅黑" pitchFamily="34" charset="-120"/>
              </a:rPr>
              <a:t>：材料体现的是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华工出国</a:t>
            </a:r>
            <a:r>
              <a:rPr lang="en-US" altLang="zh-CN" sz="2000" b="0" i="0" dirty="0">
                <a:solidFill>
                  <a:srgbClr val="000000"/>
                </a:solidFill>
                <a:latin typeface="微软雅黑" pitchFamily="34" charset="0"/>
                <a:ea typeface="微软雅黑" pitchFamily="34" charset="-122"/>
                <a:cs typeface="微软雅黑" pitchFamily="34" charset="-120"/>
              </a:rPr>
              <a:t>，未提及清政府与地方的关系，不能反映清政府丧失对“地方”的控制力。排除C</a:t>
            </a:r>
            <a:r>
              <a:rPr lang="en-US" altLang="zh-CN" sz="2000" b="0" i="0">
                <a:solidFill>
                  <a:srgbClr val="000000"/>
                </a:solidFill>
                <a:latin typeface="微软雅黑" pitchFamily="34" charset="0"/>
                <a:ea typeface="微软雅黑" pitchFamily="34" charset="-122"/>
                <a:cs typeface="微软雅黑" pitchFamily="34" charset="-120"/>
              </a:rPr>
              <a:t>：华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工到东南亚工作与传统</a:t>
            </a:r>
            <a:r>
              <a:rPr lang="en-US" altLang="zh-CN" sz="2000" b="0" i="0" dirty="0">
                <a:solidFill>
                  <a:srgbClr val="000000"/>
                </a:solidFill>
                <a:latin typeface="微软雅黑" pitchFamily="34" charset="0"/>
                <a:ea typeface="微软雅黑" pitchFamily="34" charset="-122"/>
                <a:cs typeface="微软雅黑" pitchFamily="34" charset="-120"/>
              </a:rPr>
              <a:t>“下南洋”有一定关系</a:t>
            </a:r>
            <a:r>
              <a:rPr lang="en-US" altLang="zh-CN" sz="2000" b="0" i="0">
                <a:solidFill>
                  <a:srgbClr val="000000"/>
                </a:solidFill>
                <a:latin typeface="微软雅黑" pitchFamily="34" charset="0"/>
                <a:ea typeface="微软雅黑" pitchFamily="34" charset="-122"/>
                <a:cs typeface="微软雅黑" pitchFamily="34" charset="-120"/>
              </a:rPr>
              <a:t>，但仅凭华工到东南亚从事苦力劳动无法得出东南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亚成为西方的殖民地</a:t>
            </a:r>
            <a:r>
              <a:rPr lang="en-US" altLang="zh-CN" sz="2000" b="0" i="0" dirty="0">
                <a:solidFill>
                  <a:srgbClr val="000000"/>
                </a:solidFill>
                <a:latin typeface="微软雅黑" pitchFamily="34" charset="0"/>
                <a:ea typeface="微软雅黑" pitchFamily="34" charset="-122"/>
                <a:cs typeface="微软雅黑" pitchFamily="34" charset="-120"/>
              </a:rPr>
              <a:t>。排除D：材料反映的是列强在工业革命时期需要劳动力</a:t>
            </a:r>
            <a:r>
              <a:rPr lang="en-US" altLang="zh-CN" sz="2000" b="0" i="0">
                <a:solidFill>
                  <a:srgbClr val="000000"/>
                </a:solidFill>
                <a:latin typeface="微软雅黑" pitchFamily="34" charset="0"/>
                <a:ea typeface="微软雅黑" pitchFamily="34" charset="-122"/>
                <a:cs typeface="微软雅黑" pitchFamily="34" charset="-120"/>
              </a:rPr>
              <a:t>，穷苦百姓确实是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苦力的重要来源</a:t>
            </a:r>
            <a:r>
              <a:rPr lang="en-US" altLang="zh-CN" sz="2000" b="0" i="0" dirty="0">
                <a:solidFill>
                  <a:srgbClr val="000000"/>
                </a:solidFill>
                <a:latin typeface="微软雅黑" pitchFamily="34" charset="0"/>
                <a:ea typeface="微软雅黑" pitchFamily="34" charset="-122"/>
                <a:cs typeface="微软雅黑" pitchFamily="34" charset="-120"/>
              </a:rPr>
              <a:t>，但这不是材料主旨。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BD.17_1#2f95914a8?pid=8c3344c8d&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[江苏泰州2025高二期末]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第二次鸦片战争后，殖民主义者大规模地向南洋贩运华工</a:t>
            </a:r>
            <a:r>
              <a:rPr lang="en-US" altLang="zh-CN" sz="2000" b="0" i="0">
                <a:solidFill>
                  <a:srgbClr val="000000"/>
                </a:solidFill>
                <a:latin typeface="微软雅黑" pitchFamily="34" charset="0"/>
                <a:ea typeface="微软雅黑" pitchFamily="34" charset="-122"/>
                <a:cs typeface="微软雅黑" pitchFamily="34" charset="-120"/>
              </a:rPr>
              <a:t>，而且将范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围扩大到拉丁美洲</a:t>
            </a:r>
            <a:r>
              <a:rPr lang="en-US" altLang="zh-CN" sz="2000" b="0" i="0" dirty="0">
                <a:solidFill>
                  <a:srgbClr val="000000"/>
                </a:solidFill>
                <a:latin typeface="微软雅黑" pitchFamily="34" charset="0"/>
                <a:ea typeface="微软雅黑" pitchFamily="34" charset="-122"/>
                <a:cs typeface="微软雅黑" pitchFamily="34" charset="-120"/>
              </a:rPr>
              <a:t>、北美洲等地区。华工们漂洋过海，将中国的语言文字、宗教、</a:t>
            </a:r>
            <a:r>
              <a:rPr lang="en-US" altLang="zh-CN" sz="2000" b="0" i="0">
                <a:solidFill>
                  <a:srgbClr val="000000"/>
                </a:solidFill>
                <a:latin typeface="微软雅黑" pitchFamily="34" charset="0"/>
                <a:ea typeface="微软雅黑" pitchFamily="34" charset="-122"/>
                <a:cs typeface="微软雅黑" pitchFamily="34" charset="-120"/>
              </a:rPr>
              <a:t>戏剧表演等，</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传播到海外</a:t>
            </a:r>
            <a:r>
              <a:rPr lang="en-US" altLang="zh-CN" sz="2000" b="0" i="0" dirty="0">
                <a:solidFill>
                  <a:srgbClr val="000000"/>
                </a:solidFill>
                <a:latin typeface="微软雅黑" pitchFamily="34" charset="0"/>
                <a:ea typeface="微软雅黑" pitchFamily="34" charset="-122"/>
                <a:cs typeface="微软雅黑" pitchFamily="34" charset="-120"/>
              </a:rPr>
              <a:t>。由此可见，</a:t>
            </a:r>
            <a:r>
              <a:rPr lang="en-US" altLang="zh-CN" sz="2000" b="0" i="0">
                <a:solidFill>
                  <a:srgbClr val="000000"/>
                </a:solidFill>
                <a:latin typeface="微软雅黑" pitchFamily="34" charset="0"/>
                <a:ea typeface="微软雅黑" pitchFamily="34" charset="-122"/>
                <a:cs typeface="微软雅黑" pitchFamily="34" charset="-120"/>
              </a:rPr>
              <a:t>华工出国(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8_1#2f95914a8.bracket?pid=8c3344c8d&amp;color=0,0,0&amp;vpa=6"/>
          <p:cNvSpPr/>
          <p:nvPr/>
        </p:nvSpPr>
        <p:spPr>
          <a:xfrm>
            <a:off x="4719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7_2#2f95914a8.choices?pid=8c3344c8d&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.成为各国建设的主要劳动力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.提升了中国在世界上的影响力</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C.为中国带来了巨额外汇收入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.有利于中华文化的传播与保留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19_1#2f95914a8?vop=1&amp;pid=8c3344c8d&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本题考查华工出国的影响。选择D：根据材料及所学可知，华工将“中国的语言文字</a:t>
            </a:r>
            <a:r>
              <a:rPr lang="en-US" altLang="zh-CN" sz="2000" b="0" i="0">
                <a:solidFill>
                  <a:srgbClr val="000000"/>
                </a:solidFill>
                <a:latin typeface="微软雅黑" pitchFamily="34" charset="0"/>
                <a:ea typeface="微软雅黑" pitchFamily="34" charset="-122"/>
                <a:cs typeface="微软雅黑" pitchFamily="34" charset="-120"/>
              </a:rPr>
              <a:t>、宗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教</a:t>
            </a:r>
            <a:r>
              <a:rPr lang="en-US" altLang="zh-CN" sz="2000" b="0" i="0" dirty="0">
                <a:solidFill>
                  <a:srgbClr val="000000"/>
                </a:solidFill>
                <a:latin typeface="微软雅黑" pitchFamily="34" charset="0"/>
                <a:ea typeface="微软雅黑" pitchFamily="34" charset="-122"/>
                <a:cs typeface="微软雅黑" pitchFamily="34" charset="-120"/>
              </a:rPr>
              <a:t>、戏剧表演等”传播到海外，体现了中华文化通过华工的迁移在海外得到传播；同时</a:t>
            </a:r>
            <a:r>
              <a:rPr lang="en-US" altLang="zh-CN" sz="2000" b="0" i="0">
                <a:solidFill>
                  <a:srgbClr val="000000"/>
                </a:solidFill>
                <a:latin typeface="微软雅黑" pitchFamily="34" charset="0"/>
                <a:ea typeface="微软雅黑" pitchFamily="34" charset="-122"/>
                <a:cs typeface="微软雅黑" pitchFamily="34" charset="-120"/>
              </a:rPr>
              <a:t>，这些文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化元素在海外华人社区的延续</a:t>
            </a:r>
            <a:r>
              <a:rPr lang="en-US" altLang="zh-CN" sz="2000" b="0" i="0" dirty="0">
                <a:solidFill>
                  <a:srgbClr val="000000"/>
                </a:solidFill>
                <a:latin typeface="微软雅黑" pitchFamily="34" charset="0"/>
                <a:ea typeface="微软雅黑" pitchFamily="34" charset="-122"/>
                <a:cs typeface="微软雅黑" pitchFamily="34" charset="-120"/>
              </a:rPr>
              <a:t>，也起到了保留中华文化的作用。排除A：A</a:t>
            </a:r>
            <a:r>
              <a:rPr lang="en-US" altLang="zh-CN" sz="2000" b="0" i="0">
                <a:solidFill>
                  <a:srgbClr val="000000"/>
                </a:solidFill>
                <a:latin typeface="微软雅黑" pitchFamily="34" charset="0"/>
                <a:ea typeface="微软雅黑" pitchFamily="34" charset="-122"/>
                <a:cs typeface="微软雅黑" pitchFamily="34" charset="-120"/>
              </a:rPr>
              <a:t>项夸大了华工的作用，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华工并不是各国建设的主要劳动力</a:t>
            </a:r>
            <a:r>
              <a:rPr lang="en-US" altLang="zh-CN" sz="2000" b="0" i="0" dirty="0">
                <a:solidFill>
                  <a:srgbClr val="000000"/>
                </a:solidFill>
                <a:latin typeface="微软雅黑" pitchFamily="34" charset="0"/>
                <a:ea typeface="微软雅黑" pitchFamily="34" charset="-122"/>
                <a:cs typeface="微软雅黑" pitchFamily="34" charset="-120"/>
              </a:rPr>
              <a:t>。排除B：当时中国深受列强欺凌</a:t>
            </a:r>
            <a:r>
              <a:rPr lang="en-US" altLang="zh-CN" sz="2000" b="0" i="0">
                <a:solidFill>
                  <a:srgbClr val="000000"/>
                </a:solidFill>
                <a:latin typeface="微软雅黑" pitchFamily="34" charset="0"/>
                <a:ea typeface="微软雅黑" pitchFamily="34" charset="-122"/>
                <a:cs typeface="微软雅黑" pitchFamily="34" charset="-120"/>
              </a:rPr>
              <a:t>，华工出国并没有提升中国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在世界上的影响力</a:t>
            </a:r>
            <a:r>
              <a:rPr lang="en-US" altLang="zh-CN" sz="2000" b="0" i="0" dirty="0">
                <a:solidFill>
                  <a:srgbClr val="000000"/>
                </a:solidFill>
                <a:latin typeface="微软雅黑" pitchFamily="34" charset="0"/>
                <a:ea typeface="微软雅黑" pitchFamily="34" charset="-122"/>
                <a:cs typeface="微软雅黑" pitchFamily="34" charset="-120"/>
              </a:rPr>
              <a:t>。排除C：当时华工主要是出国谋生，并不能为中国带来巨额的外汇收入。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C_3#088d06372.fixed?pid=c46b101a5&amp;color=100,146,38"/>
          <p:cNvSpPr/>
          <p:nvPr/>
        </p:nvSpPr>
        <p:spPr>
          <a:xfrm>
            <a:off x="5971032" y="950976"/>
            <a:ext cx="96926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7</a:t>
            </a:r>
            <a:endParaRPr lang="en-US" altLang="zh-CN" sz="7200" dirty="0"/>
          </a:p>
        </p:txBody>
      </p:sp>
      <p:sp>
        <p:nvSpPr>
          <p:cNvPr id="3" name="C_3#088d06372.fixed?pid=c46b101a5&amp;color=255,255,255&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第7课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近代殖民活动和人口的跨地域转移</a:t>
            </a:r>
            <a:endParaRPr lang="en-US" altLang="zh-CN" sz="4400" dirty="0"/>
          </a:p>
        </p:txBody>
      </p:sp>
      <p:pic>
        <p:nvPicPr>
          <p:cNvPr id="4" name="C_3#088d06372.fixed?pid=c46b101a5&amp;color=0,0,0&amp;tib=255,255,255" descr="preencoded.png"/>
          <p:cNvPicPr>
            <a:picLocks noChangeAspect="1"/>
          </p:cNvPicPr>
          <p:nvPr/>
        </p:nvPicPr>
        <p:blipFill>
          <a:blip r:embed="rId3"/>
          <a:stretch>
            <a:fillRect/>
          </a:stretch>
        </p:blipFill>
        <p:spPr>
          <a:xfrm>
            <a:off x="9939528" y="4507992"/>
            <a:ext cx="438912" cy="438912"/>
          </a:xfrm>
          <a:prstGeom prst="rect">
            <a:avLst/>
          </a:prstGeom>
        </p:spPr>
      </p:pic>
      <p:sp>
        <p:nvSpPr>
          <p:cNvPr id="5" name="C_3_BD#088d06372.fixed?pid=c46b101a5&amp;color=255,255,255&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4_BD.20_1#3e7b33e96?pid=088d06372&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[广东佛山2025高二期末]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20世纪20年代，墨西哥思想家和政治家何塞</a:t>
            </a:r>
            <a:r>
              <a:rPr lang="en-US" altLang="zh-CN" sz="2000" b="0" i="0">
                <a:solidFill>
                  <a:srgbClr val="000000"/>
                </a:solidFill>
                <a:latin typeface="微软雅黑" pitchFamily="34" charset="0"/>
                <a:ea typeface="微软雅黑" pitchFamily="34" charset="-122"/>
                <a:cs typeface="微软雅黑" pitchFamily="34" charset="-120"/>
              </a:rPr>
              <a:t>·巴斯孔塞洛斯在其代表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a:t>
            </a:r>
            <a:r>
              <a:rPr lang="en-US" altLang="zh-CN" sz="2000" b="0" i="0" dirty="0">
                <a:solidFill>
                  <a:srgbClr val="000000"/>
                </a:solidFill>
                <a:latin typeface="微软雅黑" pitchFamily="34" charset="0"/>
                <a:ea typeface="微软雅黑" pitchFamily="34" charset="-122"/>
                <a:cs typeface="微软雅黑" pitchFamily="34" charset="-120"/>
              </a:rPr>
              <a:t>《宇宙种族》中提到，“西班牙殖民地造就了混血民族;</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混血为拉丁美洲染上了基调</a:t>
            </a:r>
            <a:r>
              <a:rPr lang="en-US" altLang="zh-CN" sz="2000" b="0" i="0">
                <a:solidFill>
                  <a:srgbClr val="000000"/>
                </a:solidFill>
                <a:latin typeface="微软雅黑" pitchFamily="34" charset="0"/>
                <a:ea typeface="微软雅黑" pitchFamily="34" charset="-122"/>
                <a:cs typeface="微软雅黑" pitchFamily="34" charset="-120"/>
              </a:rPr>
              <a:t>，带来了</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责任</a:t>
            </a:r>
            <a:r>
              <a:rPr lang="en-US" altLang="zh-CN" sz="2000" b="0" i="0" dirty="0">
                <a:solidFill>
                  <a:srgbClr val="000000"/>
                </a:solidFill>
                <a:latin typeface="微软雅黑" pitchFamily="34" charset="0"/>
                <a:ea typeface="微软雅黑" pitchFamily="34" charset="-122"/>
                <a:cs typeface="微软雅黑" pitchFamily="34" charset="-120"/>
              </a:rPr>
              <a:t>，规定了未来”。</a:t>
            </a:r>
            <a:r>
              <a:rPr lang="en-US" altLang="zh-CN" sz="2000" b="0" i="0">
                <a:solidFill>
                  <a:srgbClr val="000000"/>
                </a:solidFill>
                <a:latin typeface="微软雅黑" pitchFamily="34" charset="0"/>
                <a:ea typeface="微软雅黑" pitchFamily="34" charset="-122"/>
                <a:cs typeface="微软雅黑" pitchFamily="34" charset="-120"/>
              </a:rPr>
              <a:t>该观点强调(</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1_1#3e7b33e96.bracket?pid=088d06372&amp;color=0,0,0&amp;vpa=7"/>
          <p:cNvSpPr/>
          <p:nvPr/>
        </p:nvSpPr>
        <p:spPr>
          <a:xfrm>
            <a:off x="4719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20_2#3e7b33e96.choices?pid=088d06372&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.拉美经济结构的变革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.欧洲列强主导美洲文化</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C.美洲人口跨地域转移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.族群交融推动文化认同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AS.22_1#3e7b33e96?vop=1&amp;pid=088d06372&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本题考查殖民扩张的影响。选择D：根据材料可知，何塞·巴斯孔塞洛斯提到</a:t>
            </a:r>
            <a:r>
              <a:rPr lang="en-US" altLang="zh-CN" sz="2000" b="0" i="0">
                <a:solidFill>
                  <a:srgbClr val="000000"/>
                </a:solidFill>
                <a:latin typeface="微软雅黑" pitchFamily="34" charset="0"/>
                <a:ea typeface="微软雅黑" pitchFamily="34" charset="-122"/>
                <a:cs typeface="微软雅黑" pitchFamily="34" charset="-120"/>
              </a:rPr>
              <a:t>“西班牙殖民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地造就了混血民族</a:t>
            </a:r>
            <a:r>
              <a:rPr lang="en-US" altLang="zh-CN" sz="2000" b="0" i="0" dirty="0">
                <a:solidFill>
                  <a:srgbClr val="000000"/>
                </a:solidFill>
                <a:latin typeface="微软雅黑" pitchFamily="34" charset="0"/>
                <a:ea typeface="微软雅黑" pitchFamily="34" charset="-122"/>
                <a:cs typeface="微软雅黑" pitchFamily="34" charset="-120"/>
              </a:rPr>
              <a:t>”，混血为拉丁美洲奠定文化基调，赋予责任并规定未来发展方向</a:t>
            </a:r>
            <a:r>
              <a:rPr lang="en-US" altLang="zh-CN" sz="2000" b="0" i="0">
                <a:solidFill>
                  <a:srgbClr val="000000"/>
                </a:solidFill>
                <a:latin typeface="微软雅黑" pitchFamily="34" charset="0"/>
                <a:ea typeface="微软雅黑" pitchFamily="34" charset="-122"/>
                <a:cs typeface="微软雅黑" pitchFamily="34" charset="-120"/>
              </a:rPr>
              <a:t>，这强调的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是族群交融所带来的独特的文化认同</a:t>
            </a:r>
            <a:r>
              <a:rPr lang="en-US" altLang="zh-CN" sz="2000" b="0" i="0" dirty="0">
                <a:solidFill>
                  <a:srgbClr val="000000"/>
                </a:solidFill>
                <a:latin typeface="微软雅黑" pitchFamily="34" charset="0"/>
                <a:ea typeface="微软雅黑" pitchFamily="34" charset="-122"/>
                <a:cs typeface="微软雅黑" pitchFamily="34" charset="-120"/>
              </a:rPr>
              <a:t>。排除A：材料强调的是混血民族对拉丁美洲的影响</a:t>
            </a:r>
            <a:r>
              <a:rPr lang="en-US" altLang="zh-CN" sz="2000" b="0" i="0">
                <a:solidFill>
                  <a:srgbClr val="000000"/>
                </a:solidFill>
                <a:latin typeface="微软雅黑" pitchFamily="34" charset="0"/>
                <a:ea typeface="微软雅黑" pitchFamily="34" charset="-122"/>
                <a:cs typeface="微软雅黑" pitchFamily="34" charset="-120"/>
              </a:rPr>
              <a:t>，未涉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及拉美经济结构变革</a:t>
            </a:r>
            <a:r>
              <a:rPr lang="en-US" altLang="zh-CN" sz="2000" b="0" i="0" dirty="0">
                <a:solidFill>
                  <a:srgbClr val="000000"/>
                </a:solidFill>
                <a:latin typeface="微软雅黑" pitchFamily="34" charset="0"/>
                <a:ea typeface="微软雅黑" pitchFamily="34" charset="-122"/>
                <a:cs typeface="微软雅黑" pitchFamily="34" charset="-120"/>
              </a:rPr>
              <a:t>。排除B：材料突出混血民族的作用，而非欧洲列强主导美洲文化。排除</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材料重点在混血民族对拉丁美洲的影响</a:t>
            </a:r>
            <a:r>
              <a:rPr lang="en-US" altLang="zh-CN" sz="2000" b="0" i="0" dirty="0">
                <a:solidFill>
                  <a:srgbClr val="000000"/>
                </a:solidFill>
                <a:latin typeface="微软雅黑" pitchFamily="34" charset="0"/>
                <a:ea typeface="微软雅黑" pitchFamily="34" charset="-122"/>
                <a:cs typeface="微软雅黑" pitchFamily="34" charset="-120"/>
              </a:rPr>
              <a:t>，而非美洲人口跨地域转移。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BD.23_1#13427992d?pid=088d06372&amp;color=0,0,0&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[广西河池校联体2025高二联考]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16—17世纪，西班牙在美洲殖民地推行“委托监护制</a:t>
            </a:r>
            <a:r>
              <a:rPr lang="en-US" altLang="zh-CN" sz="2000" b="0" i="0">
                <a:solidFill>
                  <a:srgbClr val="000000"/>
                </a:solidFill>
                <a:latin typeface="微软雅黑" pitchFamily="34" charset="0"/>
                <a:ea typeface="微软雅黑" pitchFamily="34" charset="-122"/>
                <a:cs typeface="微软雅黑" pitchFamily="34" charset="-120"/>
              </a:rPr>
              <a:t>”，大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量欧洲殖民者涌入</a:t>
            </a:r>
            <a:r>
              <a:rPr lang="en-US" altLang="zh-CN" sz="2000" b="0" i="0" dirty="0">
                <a:solidFill>
                  <a:srgbClr val="000000"/>
                </a:solidFill>
                <a:latin typeface="微软雅黑" pitchFamily="34" charset="0"/>
                <a:ea typeface="微软雅黑" pitchFamily="34" charset="-122"/>
                <a:cs typeface="微软雅黑" pitchFamily="34" charset="-120"/>
              </a:rPr>
              <a:t>，强迫原住民从事开采金银矿、种植经济作物等工作；同时</a:t>
            </a:r>
            <a:r>
              <a:rPr lang="en-US" altLang="zh-CN" sz="2000" b="0" i="0">
                <a:solidFill>
                  <a:srgbClr val="000000"/>
                </a:solidFill>
                <a:latin typeface="微软雅黑" pitchFamily="34" charset="0"/>
                <a:ea typeface="微软雅黑" pitchFamily="34" charset="-122"/>
                <a:cs typeface="微软雅黑" pitchFamily="34" charset="-120"/>
              </a:rPr>
              <a:t>，从非洲贩运来的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黑奴逐渐成为种植园主要劳动力</a:t>
            </a:r>
            <a:r>
              <a:rPr lang="en-US" altLang="zh-CN" sz="2000" b="0" i="0" dirty="0">
                <a:solidFill>
                  <a:srgbClr val="000000"/>
                </a:solidFill>
                <a:latin typeface="微软雅黑" pitchFamily="34" charset="0"/>
                <a:ea typeface="微软雅黑" pitchFamily="34" charset="-122"/>
                <a:cs typeface="微软雅黑" pitchFamily="34" charset="-120"/>
              </a:rPr>
              <a:t>；此外，少数华人通过马尼拉大帆船贸易抵达墨西哥</a:t>
            </a:r>
            <a:r>
              <a:rPr lang="en-US" altLang="zh-CN" sz="2000" b="0" i="0">
                <a:solidFill>
                  <a:srgbClr val="000000"/>
                </a:solidFill>
                <a:latin typeface="微软雅黑" pitchFamily="34" charset="0"/>
                <a:ea typeface="微软雅黑" pitchFamily="34" charset="-122"/>
                <a:cs typeface="微软雅黑" pitchFamily="34" charset="-120"/>
              </a:rPr>
              <a:t>，从事手工</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业和商业活动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这种人口迁移现象产生的主要影响是(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4_1#13427992d.bracket?pid=088d06372&amp;color=0,0,0&amp;vpa=8"/>
          <p:cNvSpPr/>
          <p:nvPr/>
        </p:nvSpPr>
        <p:spPr>
          <a:xfrm>
            <a:off x="6764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23_2#13427992d.choices?pid=088d06372&amp;color=0,0,0&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.促进了全球人口均衡分布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.推动了美洲原住民的现代化转型</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C.形成了多元种族与文化交织的社会结构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.实现了不同地区人口的自由流动和交融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a7920ca03.fixed?pid=c46b101a5&amp;color=100,146,38"/>
          <p:cNvSpPr/>
          <p:nvPr/>
        </p:nvSpPr>
        <p:spPr>
          <a:xfrm>
            <a:off x="5971032" y="950976"/>
            <a:ext cx="96926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7</a:t>
            </a:r>
            <a:endParaRPr lang="en-US" altLang="zh-CN" sz="7200" dirty="0"/>
          </a:p>
        </p:txBody>
      </p:sp>
      <p:sp>
        <p:nvSpPr>
          <p:cNvPr id="3" name="C_3#a7920ca03.fixed?pid=c46b101a5&amp;color=255,255,255&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第7课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近代殖民活动和人口的跨地域转移</a:t>
            </a:r>
            <a:endParaRPr lang="en-US" altLang="zh-CN" sz="4400" dirty="0"/>
          </a:p>
        </p:txBody>
      </p:sp>
      <p:pic>
        <p:nvPicPr>
          <p:cNvPr id="4" name="C_3#a7920ca03.fixed?pid=c46b101a5&amp;color=0,0,0&amp;tib=255,255,255" descr="preencoded.png"/>
          <p:cNvPicPr>
            <a:picLocks noChangeAspect="1"/>
          </p:cNvPicPr>
          <p:nvPr/>
        </p:nvPicPr>
        <p:blipFill>
          <a:blip r:embed="rId3"/>
          <a:stretch>
            <a:fillRect/>
          </a:stretch>
        </p:blipFill>
        <p:spPr>
          <a:xfrm>
            <a:off x="9939528" y="4507992"/>
            <a:ext cx="438912" cy="438912"/>
          </a:xfrm>
          <a:prstGeom prst="rect">
            <a:avLst/>
          </a:prstGeom>
        </p:spPr>
      </p:pic>
      <p:sp>
        <p:nvSpPr>
          <p:cNvPr id="5" name="C_3_BD#a7920ca03.fixed?pid=c46b101a5&amp;color=255,255,255&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AS.25_1#13427992d?vop=1&amp;pid=088d06372&amp;color=0,0,0&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本题考查近代人口迁移的影响。选择C：根据材料可知，大量欧洲殖民者涌入美洲</a:t>
            </a:r>
            <a:r>
              <a:rPr lang="en-US" altLang="zh-CN" sz="2000" b="0" i="0">
                <a:solidFill>
                  <a:srgbClr val="000000"/>
                </a:solidFill>
                <a:latin typeface="微软雅黑" pitchFamily="34" charset="0"/>
                <a:ea typeface="微软雅黑" pitchFamily="34" charset="-122"/>
                <a:cs typeface="微软雅黑" pitchFamily="34" charset="-120"/>
              </a:rPr>
              <a:t>，黑奴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被贩卖到美洲</a:t>
            </a:r>
            <a:r>
              <a:rPr lang="en-US" altLang="zh-CN" sz="2000" b="0" i="0" dirty="0">
                <a:solidFill>
                  <a:srgbClr val="000000"/>
                </a:solidFill>
                <a:latin typeface="微软雅黑" pitchFamily="34" charset="0"/>
                <a:ea typeface="微软雅黑" pitchFamily="34" charset="-122"/>
                <a:cs typeface="微软雅黑" pitchFamily="34" charset="-120"/>
              </a:rPr>
              <a:t>，华人通过贸易活动到达墨西哥，表明白人、黑人、</a:t>
            </a:r>
            <a:r>
              <a:rPr lang="en-US" altLang="zh-CN" sz="2000" b="0" i="0">
                <a:solidFill>
                  <a:srgbClr val="000000"/>
                </a:solidFill>
                <a:latin typeface="微软雅黑" pitchFamily="34" charset="0"/>
                <a:ea typeface="微软雅黑" pitchFamily="34" charset="-122"/>
                <a:cs typeface="微软雅黑" pitchFamily="34" charset="-120"/>
              </a:rPr>
              <a:t>华人通过各种方式到达美洲，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客观上使美洲形成多元种族和文化交织的社会结构</a:t>
            </a:r>
            <a:r>
              <a:rPr lang="en-US" altLang="zh-CN" sz="2000" b="0" i="0" dirty="0">
                <a:solidFill>
                  <a:srgbClr val="000000"/>
                </a:solidFill>
                <a:latin typeface="微软雅黑" pitchFamily="34" charset="0"/>
                <a:ea typeface="微软雅黑" pitchFamily="34" charset="-122"/>
                <a:cs typeface="微软雅黑" pitchFamily="34" charset="-120"/>
              </a:rPr>
              <a:t>。排除A：材料仅提到美洲的情况</a:t>
            </a:r>
            <a:r>
              <a:rPr lang="en-US" altLang="zh-CN" sz="2000" b="0" i="0">
                <a:solidFill>
                  <a:srgbClr val="000000"/>
                </a:solidFill>
                <a:latin typeface="微软雅黑" pitchFamily="34" charset="0"/>
                <a:ea typeface="微软雅黑" pitchFamily="34" charset="-122"/>
                <a:cs typeface="微软雅黑" pitchFamily="34" charset="-120"/>
              </a:rPr>
              <a:t>，无法得知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全球人口的分布情况</a:t>
            </a:r>
            <a:r>
              <a:rPr lang="en-US" altLang="zh-CN" sz="2000" b="0" i="0" dirty="0">
                <a:solidFill>
                  <a:srgbClr val="000000"/>
                </a:solidFill>
                <a:latin typeface="微软雅黑" pitchFamily="34" charset="0"/>
                <a:ea typeface="微软雅黑" pitchFamily="34" charset="-122"/>
                <a:cs typeface="微软雅黑" pitchFamily="34" charset="-120"/>
              </a:rPr>
              <a:t>，且“均衡”说法错误。排除B：由所学可知</a:t>
            </a:r>
            <a:r>
              <a:rPr lang="en-US" altLang="zh-CN" sz="2000" b="0" i="0">
                <a:solidFill>
                  <a:srgbClr val="000000"/>
                </a:solidFill>
                <a:latin typeface="微软雅黑" pitchFamily="34" charset="0"/>
                <a:ea typeface="微软雅黑" pitchFamily="34" charset="-122"/>
                <a:cs typeface="微软雅黑" pitchFamily="34" charset="-120"/>
              </a:rPr>
              <a:t>，西方殖民者对美洲的殖民扩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张导致美洲原住民大量死亡</a:t>
            </a:r>
            <a:r>
              <a:rPr lang="en-US" altLang="zh-CN" sz="2000" b="0" i="0" dirty="0">
                <a:solidFill>
                  <a:srgbClr val="000000"/>
                </a:solidFill>
                <a:latin typeface="微软雅黑" pitchFamily="34" charset="0"/>
                <a:ea typeface="微软雅黑" pitchFamily="34" charset="-122"/>
                <a:cs typeface="微软雅黑" pitchFamily="34" charset="-120"/>
              </a:rPr>
              <a:t>，社会结构被破坏，并未真正推动美洲原住民实现现代化转型</a:t>
            </a:r>
            <a:r>
              <a:rPr lang="en-US" altLang="zh-CN" sz="2000" b="0" i="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：材料仅提到不同地区的人口到达美洲的情况，无法得出“自由流动</a:t>
            </a:r>
            <a:r>
              <a:rPr lang="en-US" altLang="zh-CN" sz="2000" b="0" i="0">
                <a:solidFill>
                  <a:srgbClr val="000000"/>
                </a:solidFill>
                <a:latin typeface="微软雅黑" pitchFamily="34" charset="0"/>
                <a:ea typeface="微软雅黑" pitchFamily="34" charset="-122"/>
                <a:cs typeface="微软雅黑" pitchFamily="34" charset="-120"/>
              </a:rPr>
              <a:t>”，且当时黑奴到达美洲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并不属于自由流动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BD.26_1#cc9ebc4fc?pid=088d06372&amp;color=0,0,0&amp;bt=1&amp;bbb=1&amp;hb=1"/>
          <p:cNvSpPr/>
          <p:nvPr/>
        </p:nvSpPr>
        <p:spPr>
          <a:xfrm>
            <a:off x="722376" y="972000"/>
            <a:ext cx="10753344" cy="79870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[山西运城2025高二期中]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下面所示为1700年、1891年和</a:t>
            </a:r>
            <a:r>
              <a:rPr lang="en-US" altLang="zh-CN" sz="2000" b="0" i="0">
                <a:solidFill>
                  <a:srgbClr val="000000"/>
                </a:solidFill>
                <a:latin typeface="微软雅黑" pitchFamily="34" charset="0"/>
                <a:ea typeface="微软雅黑" pitchFamily="34" charset="-122"/>
                <a:cs typeface="微软雅黑" pitchFamily="34" charset="-120"/>
              </a:rPr>
              <a:t>1947年澳大利亚人口民族构成统计</a:t>
            </a: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据该表信息可推知(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22" name="QC_4_BD.26_2#cc9ebc4fc?colgroup=7,9,11,11&amp;pid=088d06372&amp;color=0,0,0&amp;bbb=1&amp;hb=1"/>
          <p:cNvGraphicFramePr>
            <a:graphicFrameLocks noGrp="1"/>
          </p:cNvGraphicFramePr>
          <p:nvPr>
            <p:extLst>
              <p:ext uri="{D42A27DB-BD31-4B8C-83A1-F6EECF244321}">
                <p14:modId xmlns:p14="http://schemas.microsoft.com/office/powerpoint/2010/main" val="357022888"/>
              </p:ext>
            </p:extLst>
          </p:nvPr>
        </p:nvGraphicFramePr>
        <p:xfrm>
          <a:off x="722376" y="1902401"/>
          <a:ext cx="10752016" cy="3461893"/>
        </p:xfrm>
        <a:graphic>
          <a:graphicData uri="http://schemas.openxmlformats.org/drawingml/2006/table">
            <a:tbl>
              <a:tblPr/>
              <a:tblGrid>
                <a:gridCol w="2137614">
                  <a:extLst>
                    <a:ext uri="{9D8B030D-6E8A-4147-A177-3AD203B41FA5}">
                      <a16:colId xmlns:a16="http://schemas.microsoft.com/office/drawing/2014/main" val="20000"/>
                    </a:ext>
                  </a:extLst>
                </a:gridCol>
                <a:gridCol w="1507292">
                  <a:extLst>
                    <a:ext uri="{9D8B030D-6E8A-4147-A177-3AD203B41FA5}">
                      <a16:colId xmlns:a16="http://schemas.microsoft.com/office/drawing/2014/main" val="20001"/>
                    </a:ext>
                  </a:extLst>
                </a:gridCol>
                <a:gridCol w="1077942">
                  <a:extLst>
                    <a:ext uri="{9D8B030D-6E8A-4147-A177-3AD203B41FA5}">
                      <a16:colId xmlns:a16="http://schemas.microsoft.com/office/drawing/2014/main" val="20002"/>
                    </a:ext>
                  </a:extLst>
                </a:gridCol>
                <a:gridCol w="1507292">
                  <a:extLst>
                    <a:ext uri="{9D8B030D-6E8A-4147-A177-3AD203B41FA5}">
                      <a16:colId xmlns:a16="http://schemas.microsoft.com/office/drawing/2014/main" val="20003"/>
                    </a:ext>
                  </a:extLst>
                </a:gridCol>
                <a:gridCol w="1507292">
                  <a:extLst>
                    <a:ext uri="{9D8B030D-6E8A-4147-A177-3AD203B41FA5}">
                      <a16:colId xmlns:a16="http://schemas.microsoft.com/office/drawing/2014/main" val="20004"/>
                    </a:ext>
                  </a:extLst>
                </a:gridCol>
                <a:gridCol w="1507292">
                  <a:extLst>
                    <a:ext uri="{9D8B030D-6E8A-4147-A177-3AD203B41FA5}">
                      <a16:colId xmlns:a16="http://schemas.microsoft.com/office/drawing/2014/main" val="20005"/>
                    </a:ext>
                  </a:extLst>
                </a:gridCol>
                <a:gridCol w="1507292">
                  <a:extLst>
                    <a:ext uri="{9D8B030D-6E8A-4147-A177-3AD203B41FA5}">
                      <a16:colId xmlns:a16="http://schemas.microsoft.com/office/drawing/2014/main" val="20006"/>
                    </a:ext>
                  </a:extLst>
                </a:gridCol>
              </a:tblGrid>
              <a:tr h="50800">
                <a:tc rowSpan="2">
                  <a:txBody>
                    <a:bodyPr/>
                    <a:lstStyle/>
                    <a:p>
                      <a:pPr algn="ctr" latinLnBrk="1" hangingPunct="0">
                        <a:lnSpc>
                          <a:spcPts val="3300"/>
                        </a:lnSpc>
                      </a:pPr>
                      <a:r>
                        <a:rPr lang="en-US" altLang="zh-CN" sz="2000" b="1" i="0" dirty="0">
                          <a:solidFill>
                            <a:srgbClr val="000000"/>
                          </a:solidFill>
                          <a:latin typeface="微软雅黑" pitchFamily="34" charset="0"/>
                          <a:ea typeface="微软雅黑" pitchFamily="34" charset="-122"/>
                          <a:cs typeface="微软雅黑" pitchFamily="34" charset="-120"/>
                        </a:rPr>
                        <a:t>民族出身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300"/>
                        </a:lnSpc>
                      </a:pPr>
                      <a:r>
                        <a:rPr lang="en-US" altLang="zh-CN" sz="2000" b="1" i="0">
                          <a:solidFill>
                            <a:srgbClr val="000000"/>
                          </a:solidFill>
                          <a:latin typeface="微软雅黑" pitchFamily="34" charset="0"/>
                          <a:ea typeface="微软雅黑" pitchFamily="34" charset="-122"/>
                          <a:cs typeface="微软雅黑" pitchFamily="34" charset="-120"/>
                        </a:rPr>
                        <a:t>1700年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2">
                  <a:txBody>
                    <a:bodyPr/>
                    <a:lstStyle/>
                    <a:p>
                      <a:pPr algn="ctr" latinLnBrk="1" hangingPunct="0">
                        <a:lnSpc>
                          <a:spcPts val="3300"/>
                        </a:lnSpc>
                      </a:pPr>
                      <a:r>
                        <a:rPr lang="en-US" altLang="zh-CN" sz="2000" b="1" i="0">
                          <a:solidFill>
                            <a:srgbClr val="000000"/>
                          </a:solidFill>
                          <a:latin typeface="微软雅黑" pitchFamily="34" charset="0"/>
                          <a:ea typeface="微软雅黑" pitchFamily="34" charset="-122"/>
                          <a:cs typeface="微软雅黑" pitchFamily="34" charset="-120"/>
                        </a:rPr>
                        <a:t>1891年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2">
                  <a:txBody>
                    <a:bodyPr/>
                    <a:lstStyle/>
                    <a:p>
                      <a:pPr algn="ctr" latinLnBrk="1" hangingPunct="0">
                        <a:lnSpc>
                          <a:spcPts val="3300"/>
                        </a:lnSpc>
                      </a:pPr>
                      <a:r>
                        <a:rPr lang="en-US" altLang="zh-CN" sz="2000" b="1" i="0">
                          <a:solidFill>
                            <a:srgbClr val="000000"/>
                          </a:solidFill>
                          <a:latin typeface="微软雅黑" pitchFamily="34" charset="0"/>
                          <a:ea typeface="微软雅黑" pitchFamily="34" charset="-122"/>
                          <a:cs typeface="微软雅黑" pitchFamily="34" charset="-120"/>
                        </a:rPr>
                        <a:t>1947年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870585">
                <a:tc vMerge="1">
                  <a:txBody>
                    <a:bodyPr/>
                    <a:lstStyle/>
                    <a:p>
                      <a:endParaRPr lang="zh-CN"/>
                    </a:p>
                  </a:txBody>
                  <a:tcPr/>
                </a:tc>
                <a:tc>
                  <a:txBody>
                    <a:bodyPr/>
                    <a:lstStyle/>
                    <a:p>
                      <a:pPr marL="0" indent="0" algn="ctr" latinLnBrk="1" hangingPunct="0">
                        <a:lnSpc>
                          <a:spcPts val="3400"/>
                        </a:lnSpc>
                      </a:pPr>
                      <a:r>
                        <a:rPr lang="en-US" altLang="zh-CN" sz="2000" b="0" i="0">
                          <a:solidFill>
                            <a:srgbClr val="000000"/>
                          </a:solidFill>
                          <a:latin typeface="微软雅黑" pitchFamily="34" charset="0"/>
                          <a:ea typeface="微软雅黑" pitchFamily="34" charset="-122"/>
                          <a:cs typeface="微软雅黑" pitchFamily="34" charset="-120"/>
                        </a:rPr>
                        <a:t>人数</a:t>
                      </a:r>
                    </a:p>
                    <a:p>
                      <a:pPr marL="0" lvl="0" indent="0" algn="ctr"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千人）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400"/>
                        </a:lnSpc>
                      </a:pPr>
                      <a:r>
                        <a:rPr lang="en-US" altLang="zh-CN" sz="2000" b="0" i="0">
                          <a:solidFill>
                            <a:srgbClr val="000000"/>
                          </a:solidFill>
                          <a:latin typeface="微软雅黑" pitchFamily="34" charset="0"/>
                          <a:ea typeface="微软雅黑" pitchFamily="34" charset="-122"/>
                          <a:cs typeface="微软雅黑" pitchFamily="34" charset="-120"/>
                        </a:rPr>
                        <a:t>人数</a:t>
                      </a:r>
                    </a:p>
                    <a:p>
                      <a:pPr marL="0" lvl="0" indent="0" algn="ctr"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千人）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400"/>
                        </a:lnSpc>
                      </a:pPr>
                      <a:r>
                        <a:rPr lang="en-US" altLang="zh-CN" sz="2000" b="0" i="0">
                          <a:solidFill>
                            <a:srgbClr val="000000"/>
                          </a:solidFill>
                          <a:latin typeface="微软雅黑" pitchFamily="34" charset="0"/>
                          <a:ea typeface="微软雅黑" pitchFamily="34" charset="-122"/>
                          <a:cs typeface="微软雅黑" pitchFamily="34" charset="-120"/>
                        </a:rPr>
                        <a:t>人数</a:t>
                      </a:r>
                    </a:p>
                    <a:p>
                      <a:pPr marL="0" lvl="0" indent="0" algn="ctr"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千人）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46913">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欧洲人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3090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94.2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7602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98.6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46913">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土著民族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70585">
                <a:tc>
                  <a:txBody>
                    <a:bodyPr/>
                    <a:lstStyle/>
                    <a:p>
                      <a:pPr marL="0" indent="0" algn="ctr" latinLnBrk="1" hangingPunct="0">
                        <a:lnSpc>
                          <a:spcPts val="3400"/>
                        </a:lnSpc>
                      </a:pPr>
                      <a:r>
                        <a:rPr lang="en-US" altLang="zh-CN" sz="2000" b="0" i="0">
                          <a:solidFill>
                            <a:srgbClr val="000000"/>
                          </a:solidFill>
                          <a:latin typeface="微软雅黑" pitchFamily="34" charset="0"/>
                          <a:ea typeface="微软雅黑" pitchFamily="34" charset="-122"/>
                          <a:cs typeface="微软雅黑" pitchFamily="34" charset="-120"/>
                        </a:rPr>
                        <a:t>其他人</a:t>
                      </a:r>
                    </a:p>
                    <a:p>
                      <a:pPr marL="0" lvl="0" indent="0" algn="ctr"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华人等）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48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46913">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300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3280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7709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4" name="QC_4_AN.27_1#cc9ebc4fc.bracket?pid=088d06372&amp;color=0,0,0&amp;vpa=9"/>
          <p:cNvSpPr/>
          <p:nvPr/>
        </p:nvSpPr>
        <p:spPr>
          <a:xfrm>
            <a:off x="3462401" y="1390846"/>
            <a:ext cx="357188" cy="370459"/>
          </a:xfrm>
          <a:prstGeom prst="rect">
            <a:avLst/>
          </a:prstGeom>
          <a:noFill/>
          <a:ln/>
        </p:spPr>
        <p:txBody>
          <a:bodyPr wrap="none" lIns="0" tIns="0" rIns="0" bIns="0" rtlCol="0" anchor="t"/>
          <a:lstStyle/>
          <a:p>
            <a:pPr algn="ctr" latinLnBrk="1">
              <a:lnSpc>
                <a:spcPts val="32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4_BD.26_3#cc9ebc4fc.choices?pid=088d06372&amp;color=0,0,0&amp;bbb=1"/>
          <p:cNvSpPr/>
          <p:nvPr/>
        </p:nvSpPr>
        <p:spPr>
          <a:xfrm>
            <a:off x="722376" y="5493072"/>
            <a:ext cx="10753344" cy="798703"/>
          </a:xfrm>
          <a:prstGeom prst="rect">
            <a:avLst/>
          </a:prstGeom>
          <a:noFill/>
          <a:ln/>
        </p:spPr>
        <p:txBody>
          <a:bodyPr wrap="none" lIns="0" tIns="0" rIns="0" bIns="0" rtlCol="0" anchor="t"/>
          <a:lstStyle/>
          <a:p>
            <a:pPr latinLnBrk="1">
              <a:lnSpc>
                <a:spcPts val="34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.华人与白人民族矛盾渐成主要矛盾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.殖民及移民政策影响社会人口结构变化</a:t>
            </a:r>
            <a:endParaRPr lang="en-US" altLang="zh-CN" sz="2000" dirty="0"/>
          </a:p>
          <a:p>
            <a:pPr latinLnBrk="1">
              <a:lnSpc>
                <a:spcPts val="32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C.澳大利亚民族文化多样性日益加深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.工业化是当地民族构成持续剧变的主因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4_AS.28_1#cc9ebc4fc?vop=1&amp;pid=088d06372&amp;color=0,0,0&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本题考查移民对澳大利亚的影响。选择B：根据材料并结合所学知识可知，18</a:t>
            </a:r>
            <a:r>
              <a:rPr lang="en-US" altLang="zh-CN" sz="2000" b="0" i="0">
                <a:solidFill>
                  <a:srgbClr val="000000"/>
                </a:solidFill>
                <a:latin typeface="微软雅黑" pitchFamily="34" charset="0"/>
                <a:ea typeface="微软雅黑" pitchFamily="34" charset="-122"/>
                <a:cs typeface="微软雅黑" pitchFamily="34" charset="-120"/>
              </a:rPr>
              <a:t>世纪以前，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澳大利亚居民主要由当地土著人构成</a:t>
            </a:r>
            <a:r>
              <a:rPr lang="en-US" altLang="zh-CN" sz="2000" b="0" i="0" dirty="0">
                <a:solidFill>
                  <a:srgbClr val="000000"/>
                </a:solidFill>
                <a:latin typeface="微软雅黑" pitchFamily="34" charset="0"/>
                <a:ea typeface="微软雅黑" pitchFamily="34" charset="-122"/>
                <a:cs typeface="微软雅黑" pitchFamily="34" charset="-120"/>
              </a:rPr>
              <a:t>；18世纪以后，随着欧洲殖民者的到来</a:t>
            </a:r>
            <a:r>
              <a:rPr lang="en-US" altLang="zh-CN" sz="2000" b="0" i="0">
                <a:solidFill>
                  <a:srgbClr val="000000"/>
                </a:solidFill>
                <a:latin typeface="微软雅黑" pitchFamily="34" charset="0"/>
                <a:ea typeface="微软雅黑" pitchFamily="34" charset="-122"/>
                <a:cs typeface="微软雅黑" pitchFamily="34" charset="-120"/>
              </a:rPr>
              <a:t>，大量欧洲白人压缩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土著人口的生存空间</a:t>
            </a:r>
            <a:r>
              <a:rPr lang="en-US" altLang="zh-CN" sz="2000" b="0" i="0" dirty="0">
                <a:solidFill>
                  <a:srgbClr val="000000"/>
                </a:solidFill>
                <a:latin typeface="微软雅黑" pitchFamily="34" charset="0"/>
                <a:ea typeface="微软雅黑" pitchFamily="34" charset="-122"/>
                <a:cs typeface="微软雅黑" pitchFamily="34" charset="-120"/>
              </a:rPr>
              <a:t>，殖民者还实施开放的移民政策</a:t>
            </a:r>
            <a:r>
              <a:rPr lang="en-US" altLang="zh-CN" sz="2000" b="0" i="0">
                <a:solidFill>
                  <a:srgbClr val="000000"/>
                </a:solidFill>
                <a:latin typeface="微软雅黑" pitchFamily="34" charset="0"/>
                <a:ea typeface="微软雅黑" pitchFamily="34" charset="-122"/>
                <a:cs typeface="微软雅黑" pitchFamily="34" charset="-120"/>
              </a:rPr>
              <a:t>，越来越多的英国人和欧洲其他国家的人来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到此地</a:t>
            </a:r>
            <a:r>
              <a:rPr lang="en-US" altLang="zh-CN" sz="2000" b="0" i="0" dirty="0">
                <a:solidFill>
                  <a:srgbClr val="000000"/>
                </a:solidFill>
                <a:latin typeface="微软雅黑" pitchFamily="34" charset="0"/>
                <a:ea typeface="微软雅黑" pitchFamily="34" charset="-122"/>
                <a:cs typeface="微软雅黑" pitchFamily="34" charset="-120"/>
              </a:rPr>
              <a:t>，使白人成为当地主要居民</a:t>
            </a:r>
            <a:r>
              <a:rPr lang="en-US" altLang="zh-CN" sz="2000" b="0" i="0">
                <a:solidFill>
                  <a:srgbClr val="000000"/>
                </a:solidFill>
                <a:latin typeface="微软雅黑" pitchFamily="34" charset="0"/>
                <a:ea typeface="微软雅黑" pitchFamily="34" charset="-122"/>
                <a:cs typeface="微软雅黑" pitchFamily="34" charset="-120"/>
              </a:rPr>
              <a:t>。材料数据反映出殖民扩张政策及移民政策调整使澳大利亚社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会人口结构发生剧变</a:t>
            </a:r>
            <a:r>
              <a:rPr lang="en-US" altLang="zh-CN" sz="2000" b="0" i="0" dirty="0">
                <a:solidFill>
                  <a:srgbClr val="000000"/>
                </a:solidFill>
                <a:latin typeface="微软雅黑" pitchFamily="34" charset="0"/>
                <a:ea typeface="微软雅黑" pitchFamily="34" charset="-122"/>
                <a:cs typeface="微软雅黑" pitchFamily="34" charset="-120"/>
              </a:rPr>
              <a:t>。排除A：仅从材料无法得知白人与华人的民族矛盾成为主要矛盾。排除</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a:t>
            </a:r>
            <a:r>
              <a:rPr lang="en-US" altLang="zh-CN" sz="2000" b="0" i="0" dirty="0">
                <a:solidFill>
                  <a:srgbClr val="000000"/>
                </a:solidFill>
                <a:latin typeface="微软雅黑" pitchFamily="34" charset="0"/>
                <a:ea typeface="微软雅黑" pitchFamily="34" charset="-122"/>
                <a:cs typeface="微软雅黑" pitchFamily="34" charset="-120"/>
              </a:rPr>
              <a:t>1891年相比，1947年，以华人为代表的其他族裔人口在澳大利亚总人口中的占比下降</a:t>
            </a:r>
            <a:r>
              <a:rPr lang="en-US" altLang="zh-CN" sz="2000" b="0" i="0">
                <a:solidFill>
                  <a:srgbClr val="000000"/>
                </a:solidFill>
                <a:latin typeface="微软雅黑" pitchFamily="34" charset="0"/>
                <a:ea typeface="微软雅黑" pitchFamily="34" charset="-122"/>
                <a:cs typeface="微软雅黑" pitchFamily="34" charset="-120"/>
              </a:rPr>
              <a:t>，不利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于民族文化多样性加深</a:t>
            </a:r>
            <a:r>
              <a:rPr lang="en-US" altLang="zh-CN" sz="2000" b="0" i="0" dirty="0">
                <a:solidFill>
                  <a:srgbClr val="000000"/>
                </a:solidFill>
                <a:latin typeface="微软雅黑" pitchFamily="34" charset="0"/>
                <a:ea typeface="微软雅黑" pitchFamily="34" charset="-122"/>
                <a:cs typeface="微软雅黑" pitchFamily="34" charset="-120"/>
              </a:rPr>
              <a:t>。排除D</a:t>
            </a:r>
            <a:r>
              <a:rPr lang="en-US" altLang="zh-CN" sz="2000" b="0" i="0">
                <a:solidFill>
                  <a:srgbClr val="000000"/>
                </a:solidFill>
                <a:latin typeface="微软雅黑" pitchFamily="34" charset="0"/>
                <a:ea typeface="微软雅黑" pitchFamily="34" charset="-122"/>
                <a:cs typeface="微软雅黑" pitchFamily="34" charset="-120"/>
              </a:rPr>
              <a:t>：澳大利亚人口民族构成的变化是欧洲人在澳大利亚进行殖民扩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张和大量移民的结果</a:t>
            </a:r>
            <a:r>
              <a:rPr lang="en-US" altLang="zh-CN" sz="2000" b="0" i="0" dirty="0">
                <a:solidFill>
                  <a:srgbClr val="000000"/>
                </a:solidFill>
                <a:latin typeface="微软雅黑" pitchFamily="34" charset="0"/>
                <a:ea typeface="微软雅黑" pitchFamily="34" charset="-122"/>
                <a:cs typeface="微软雅黑" pitchFamily="34" charset="-120"/>
              </a:rPr>
              <a:t>，工业化不是主因。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4_BD.29_1#af625f87e?pid=088d06372&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[湖北部分高中协作体2025高二期末]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有学者认为，</a:t>
            </a:r>
            <a:r>
              <a:rPr lang="en-US" altLang="zh-CN" sz="2000" b="0" i="0">
                <a:solidFill>
                  <a:srgbClr val="000000"/>
                </a:solidFill>
                <a:latin typeface="微软雅黑" pitchFamily="34" charset="0"/>
                <a:ea typeface="微软雅黑" pitchFamily="34" charset="-122"/>
                <a:cs typeface="微软雅黑" pitchFamily="34" charset="-120"/>
              </a:rPr>
              <a:t>19世纪中叶开始前往澳大利亚淘金的华工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不断增加</a:t>
            </a:r>
            <a:r>
              <a:rPr lang="en-US" altLang="zh-CN" sz="2000" b="0" i="0" dirty="0">
                <a:solidFill>
                  <a:srgbClr val="000000"/>
                </a:solidFill>
                <a:latin typeface="微软雅黑" pitchFamily="34" charset="0"/>
                <a:ea typeface="微软雅黑" pitchFamily="34" charset="-122"/>
                <a:cs typeface="微软雅黑" pitchFamily="34" charset="-120"/>
              </a:rPr>
              <a:t>，虽历时半个多世纪，经济上也有一套自己的独立体系</a:t>
            </a:r>
            <a:r>
              <a:rPr lang="en-US" altLang="zh-CN" sz="2000" b="0" i="0">
                <a:solidFill>
                  <a:srgbClr val="000000"/>
                </a:solidFill>
                <a:latin typeface="微软雅黑" pitchFamily="34" charset="0"/>
                <a:ea typeface="微软雅黑" pitchFamily="34" charset="-122"/>
                <a:cs typeface="微软雅黑" pitchFamily="34" charset="-120"/>
              </a:rPr>
              <a:t>，但在澳大利亚殖民地的中国人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很少购买商人商品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这说明澳大利亚华工(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0_1#af625f87e.bracket?pid=088d06372&amp;color=0,0,0&amp;vpa=10"/>
          <p:cNvSpPr/>
          <p:nvPr/>
        </p:nvSpPr>
        <p:spPr>
          <a:xfrm>
            <a:off x="5494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29_2#af625f87e.choices?pid=088d06372&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.深受传统宗法观念的影响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.生活状况较为艰辛</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C.受中国传统生活方式影响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.遏制了中西文化交融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4_AS.31_1#af625f87e?vop=1&amp;pid=088d06372&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本题考查澳大利亚华工。选择C：根据材料可知，</a:t>
            </a:r>
            <a:r>
              <a:rPr lang="en-US" altLang="zh-CN" sz="2000" b="0" i="0">
                <a:solidFill>
                  <a:srgbClr val="000000"/>
                </a:solidFill>
                <a:latin typeface="微软雅黑" pitchFamily="34" charset="0"/>
                <a:ea typeface="微软雅黑" pitchFamily="34" charset="-122"/>
                <a:cs typeface="微软雅黑" pitchFamily="34" charset="-120"/>
              </a:rPr>
              <a:t>19世纪中叶开始到澳大利亚的华工不断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增加</a:t>
            </a:r>
            <a:r>
              <a:rPr lang="en-US" altLang="zh-CN" sz="2000" b="0" i="0" dirty="0">
                <a:solidFill>
                  <a:srgbClr val="000000"/>
                </a:solidFill>
                <a:latin typeface="微软雅黑" pitchFamily="34" charset="0"/>
                <a:ea typeface="微软雅黑" pitchFamily="34" charset="-122"/>
                <a:cs typeface="微软雅黑" pitchFamily="34" charset="-120"/>
              </a:rPr>
              <a:t>，但这些华工在澳大利亚很少购买商品</a:t>
            </a:r>
            <a:r>
              <a:rPr lang="en-US" altLang="zh-CN" sz="2000" b="0" i="0">
                <a:solidFill>
                  <a:srgbClr val="000000"/>
                </a:solidFill>
                <a:latin typeface="微软雅黑" pitchFamily="34" charset="0"/>
                <a:ea typeface="微软雅黑" pitchFamily="34" charset="-122"/>
                <a:cs typeface="微软雅黑" pitchFamily="34" charset="-120"/>
              </a:rPr>
              <a:t>，体现了中国传统自给自足经济生产方式的影响和中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华民族勤俭节约的传统</a:t>
            </a:r>
            <a:r>
              <a:rPr lang="en-US" altLang="zh-CN" sz="2000" b="0" i="0" dirty="0">
                <a:solidFill>
                  <a:srgbClr val="000000"/>
                </a:solidFill>
                <a:latin typeface="微软雅黑" pitchFamily="34" charset="0"/>
                <a:ea typeface="微软雅黑" pitchFamily="34" charset="-122"/>
                <a:cs typeface="微软雅黑" pitchFamily="34" charset="-120"/>
              </a:rPr>
              <a:t>。排除A：宗法观念强调血缘关系，材料没有提及血缘关系的影响</a:t>
            </a:r>
            <a:r>
              <a:rPr lang="en-US" altLang="zh-CN" sz="2000" b="0" i="0">
                <a:solidFill>
                  <a:srgbClr val="000000"/>
                </a:solidFill>
                <a:latin typeface="微软雅黑" pitchFamily="34" charset="0"/>
                <a:ea typeface="微软雅黑" pitchFamily="34" charset="-122"/>
                <a:cs typeface="微软雅黑" pitchFamily="34" charset="-120"/>
              </a:rPr>
              <a:t>，且这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与华工的经济行为无直接的逻辑关联</a:t>
            </a:r>
            <a:r>
              <a:rPr lang="en-US" altLang="zh-CN" sz="2000" b="0" i="0" dirty="0">
                <a:solidFill>
                  <a:srgbClr val="000000"/>
                </a:solidFill>
                <a:latin typeface="微软雅黑" pitchFamily="34" charset="0"/>
                <a:ea typeface="微软雅黑" pitchFamily="34" charset="-122"/>
                <a:cs typeface="微软雅黑" pitchFamily="34" charset="-120"/>
              </a:rPr>
              <a:t>。排除B：材料虽然提到在澳大利亚的华工</a:t>
            </a:r>
            <a:r>
              <a:rPr lang="en-US" altLang="zh-CN" sz="2000" b="0" i="0">
                <a:solidFill>
                  <a:srgbClr val="000000"/>
                </a:solidFill>
                <a:latin typeface="微软雅黑" pitchFamily="34" charset="0"/>
                <a:ea typeface="微软雅黑" pitchFamily="34" charset="-122"/>
                <a:cs typeface="微软雅黑" pitchFamily="34" charset="-120"/>
              </a:rPr>
              <a:t>“很少购买商人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商品</a:t>
            </a:r>
            <a:r>
              <a:rPr lang="en-US" altLang="zh-CN" sz="2000" b="0" i="0" dirty="0">
                <a:solidFill>
                  <a:srgbClr val="000000"/>
                </a:solidFill>
                <a:latin typeface="微软雅黑" pitchFamily="34" charset="0"/>
                <a:ea typeface="微软雅黑" pitchFamily="34" charset="-122"/>
                <a:cs typeface="微软雅黑" pitchFamily="34" charset="-120"/>
              </a:rPr>
              <a:t>”，但不能由此得出这是生活状况艰辛所致。排除D：</a:t>
            </a:r>
            <a:r>
              <a:rPr lang="en-US" altLang="zh-CN" sz="2000" b="0" i="0">
                <a:solidFill>
                  <a:srgbClr val="000000"/>
                </a:solidFill>
                <a:latin typeface="微软雅黑" pitchFamily="34" charset="0"/>
                <a:ea typeface="微软雅黑" pitchFamily="34" charset="-122"/>
                <a:cs typeface="微软雅黑" pitchFamily="34" charset="-120"/>
              </a:rPr>
              <a:t>材料并没有提到中西文化的交融情况，</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遏制”表述不准。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4_BD.32_1#437a49b24?pid=088d06372&amp;color=0,0,0&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[辽宁沈阳重点高中2025高二期中]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对下表信息推断合理的是(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26" name="QC_4_BD.32_2#437a49b24?colgroup=8,6,6,6,6,6&amp;pid=088d06372&amp;color=0,0,0&amp;bbb=1"/>
          <p:cNvGraphicFramePr>
            <a:graphicFrameLocks noGrp="1"/>
          </p:cNvGraphicFramePr>
          <p:nvPr>
            <p:extLst>
              <p:ext uri="{D42A27DB-BD31-4B8C-83A1-F6EECF244321}">
                <p14:modId xmlns:p14="http://schemas.microsoft.com/office/powerpoint/2010/main" val="4253413638"/>
              </p:ext>
            </p:extLst>
          </p:nvPr>
        </p:nvGraphicFramePr>
        <p:xfrm>
          <a:off x="722376" y="1511300"/>
          <a:ext cx="10725912" cy="1273810"/>
        </p:xfrm>
        <a:graphic>
          <a:graphicData uri="http://schemas.openxmlformats.org/drawingml/2006/table">
            <a:tbl>
              <a:tblPr/>
              <a:tblGrid>
                <a:gridCol w="2267712">
                  <a:extLst>
                    <a:ext uri="{9D8B030D-6E8A-4147-A177-3AD203B41FA5}">
                      <a16:colId xmlns:a16="http://schemas.microsoft.com/office/drawing/2014/main" val="20000"/>
                    </a:ext>
                  </a:extLst>
                </a:gridCol>
                <a:gridCol w="1691640">
                  <a:extLst>
                    <a:ext uri="{9D8B030D-6E8A-4147-A177-3AD203B41FA5}">
                      <a16:colId xmlns:a16="http://schemas.microsoft.com/office/drawing/2014/main" val="20001"/>
                    </a:ext>
                  </a:extLst>
                </a:gridCol>
                <a:gridCol w="1691640">
                  <a:extLst>
                    <a:ext uri="{9D8B030D-6E8A-4147-A177-3AD203B41FA5}">
                      <a16:colId xmlns:a16="http://schemas.microsoft.com/office/drawing/2014/main" val="20002"/>
                    </a:ext>
                  </a:extLst>
                </a:gridCol>
                <a:gridCol w="1691640">
                  <a:extLst>
                    <a:ext uri="{9D8B030D-6E8A-4147-A177-3AD203B41FA5}">
                      <a16:colId xmlns:a16="http://schemas.microsoft.com/office/drawing/2014/main" val="20003"/>
                    </a:ext>
                  </a:extLst>
                </a:gridCol>
                <a:gridCol w="1691640">
                  <a:extLst>
                    <a:ext uri="{9D8B030D-6E8A-4147-A177-3AD203B41FA5}">
                      <a16:colId xmlns:a16="http://schemas.microsoft.com/office/drawing/2014/main" val="20004"/>
                    </a:ext>
                  </a:extLst>
                </a:gridCol>
                <a:gridCol w="1691640">
                  <a:extLst>
                    <a:ext uri="{9D8B030D-6E8A-4147-A177-3AD203B41FA5}">
                      <a16:colId xmlns:a16="http://schemas.microsoft.com/office/drawing/2014/main" val="20005"/>
                    </a:ext>
                  </a:extLst>
                </a:gridCol>
              </a:tblGrid>
              <a:tr h="42113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亚洲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欧洲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非洲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美洲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大洋洲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1800年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1900年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QC_4_AN.33_1#437a49b24.bracket?pid=088d06372&amp;color=0,0,0&amp;vpa=11"/>
          <p:cNvSpPr/>
          <p:nvPr/>
        </p:nvSpPr>
        <p:spPr>
          <a:xfrm>
            <a:off x="7864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4_BD.32_3#437a49b24.choices?pid=088d06372&amp;color=0,0,0&amp;bbb=1"/>
          <p:cNvSpPr/>
          <p:nvPr/>
        </p:nvSpPr>
        <p:spPr>
          <a:xfrm>
            <a:off x="722376" y="2921000"/>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A.亚洲劳工被贩运至美洲、大洋洲，导致了亚洲人口锐减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.大洋洲人口增长，形成了当地文化主导的多元文化社会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.欧洲、美洲的工业化、城市化发展吸引了大量人口迁入</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.西方列强海外殖民，掠夺非洲资源造成该区域人口下降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4_AS.34_1#437a49b24?vop=1&amp;pid=088d06372&amp;color=0,0,0&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本题考查近代世界人口流动。选择C：据材料，与1800年相比，</a:t>
            </a:r>
            <a:r>
              <a:rPr lang="en-US" altLang="zh-CN" sz="2000" b="0" i="0">
                <a:solidFill>
                  <a:srgbClr val="000000"/>
                </a:solidFill>
                <a:latin typeface="微软雅黑" pitchFamily="34" charset="0"/>
                <a:ea typeface="微软雅黑" pitchFamily="34" charset="-122"/>
                <a:cs typeface="微软雅黑" pitchFamily="34" charset="-120"/>
              </a:rPr>
              <a:t>1900年欧洲和美洲人口占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全球人口的比重都有所上升</a:t>
            </a:r>
            <a:r>
              <a:rPr lang="en-US" altLang="zh-CN" sz="2000" b="0" i="0" dirty="0">
                <a:solidFill>
                  <a:srgbClr val="000000"/>
                </a:solidFill>
                <a:latin typeface="微软雅黑" pitchFamily="34" charset="0"/>
                <a:ea typeface="微软雅黑" pitchFamily="34" charset="-122"/>
                <a:cs typeface="微软雅黑" pitchFamily="34" charset="-120"/>
              </a:rPr>
              <a:t>，结合所学可知，这是因为欧洲</a:t>
            </a:r>
            <a:r>
              <a:rPr lang="en-US" altLang="zh-CN" sz="2000" b="0" i="0">
                <a:solidFill>
                  <a:srgbClr val="000000"/>
                </a:solidFill>
                <a:latin typeface="微软雅黑" pitchFamily="34" charset="0"/>
                <a:ea typeface="微软雅黑" pitchFamily="34" charset="-122"/>
                <a:cs typeface="微软雅黑" pitchFamily="34" charset="-120"/>
              </a:rPr>
              <a:t>、美洲的工业化和城市化的发展吸引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了人口的迁入</a:t>
            </a:r>
            <a:r>
              <a:rPr lang="en-US" altLang="zh-CN" sz="2000" b="0" i="0" dirty="0">
                <a:solidFill>
                  <a:srgbClr val="000000"/>
                </a:solidFill>
                <a:latin typeface="微软雅黑" pitchFamily="34" charset="0"/>
                <a:ea typeface="微软雅黑" pitchFamily="34" charset="-122"/>
                <a:cs typeface="微软雅黑" pitchFamily="34" charset="-120"/>
              </a:rPr>
              <a:t>，从而使得其人口占全球人口比重上升。排除A</a:t>
            </a:r>
            <a:r>
              <a:rPr lang="en-US" altLang="zh-CN" sz="2000" b="0" i="0">
                <a:solidFill>
                  <a:srgbClr val="000000"/>
                </a:solidFill>
                <a:latin typeface="微软雅黑" pitchFamily="34" charset="0"/>
                <a:ea typeface="微软雅黑" pitchFamily="34" charset="-122"/>
                <a:cs typeface="微软雅黑" pitchFamily="34" charset="-120"/>
              </a:rPr>
              <a:t>：据材料信息亚洲人口占全球人口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比重从</a:t>
            </a:r>
            <a:r>
              <a:rPr lang="en-US" altLang="zh-CN" sz="2000" b="0" i="0" dirty="0">
                <a:solidFill>
                  <a:srgbClr val="000000"/>
                </a:solidFill>
                <a:latin typeface="微软雅黑" pitchFamily="34" charset="0"/>
                <a:ea typeface="微软雅黑" pitchFamily="34" charset="-122"/>
                <a:cs typeface="微软雅黑" pitchFamily="34" charset="-120"/>
              </a:rPr>
              <a:t>1800年的66.2%降至1900年的55.3%，结合所学可知</a:t>
            </a:r>
            <a:r>
              <a:rPr lang="en-US" altLang="zh-CN" sz="2000" b="0" i="0">
                <a:solidFill>
                  <a:srgbClr val="000000"/>
                </a:solidFill>
                <a:latin typeface="微软雅黑" pitchFamily="34" charset="0"/>
                <a:ea typeface="微软雅黑" pitchFamily="34" charset="-122"/>
                <a:cs typeface="微软雅黑" pitchFamily="34" charset="-120"/>
              </a:rPr>
              <a:t>，亚洲人口占全球人口比重减少主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要与殖民侵略</a:t>
            </a:r>
            <a:r>
              <a:rPr lang="en-US" altLang="zh-CN" sz="2000" b="0" i="0" dirty="0">
                <a:solidFill>
                  <a:srgbClr val="000000"/>
                </a:solidFill>
                <a:latin typeface="微软雅黑" pitchFamily="34" charset="0"/>
                <a:ea typeface="微软雅黑" pitchFamily="34" charset="-122"/>
                <a:cs typeface="微软雅黑" pitchFamily="34" charset="-120"/>
              </a:rPr>
              <a:t>、经济剥削有关，而非单纯劳工贩运。排除B：据材料信息1800—1900年</a:t>
            </a:r>
            <a:r>
              <a:rPr lang="en-US" altLang="zh-CN" sz="2000" b="0" i="0">
                <a:solidFill>
                  <a:srgbClr val="000000"/>
                </a:solidFill>
                <a:latin typeface="微软雅黑" pitchFamily="34" charset="0"/>
                <a:ea typeface="微软雅黑" pitchFamily="34" charset="-122"/>
                <a:cs typeface="微软雅黑" pitchFamily="34" charset="-120"/>
              </a:rPr>
              <a:t>，大洋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洲人口占全球人口比重从</a:t>
            </a:r>
            <a:r>
              <a:rPr lang="en-US" altLang="zh-CN" sz="2000" b="0" i="0" dirty="0">
                <a:solidFill>
                  <a:srgbClr val="000000"/>
                </a:solidFill>
                <a:latin typeface="微软雅黑" pitchFamily="34" charset="0"/>
                <a:ea typeface="微软雅黑" pitchFamily="34" charset="-122"/>
                <a:cs typeface="微软雅黑" pitchFamily="34" charset="-120"/>
              </a:rPr>
              <a:t>0.2%略微增至0.4%，结合所学可知，其人口基数过小</a:t>
            </a:r>
            <a:r>
              <a:rPr lang="en-US" altLang="zh-CN" sz="2000" b="0" i="0">
                <a:solidFill>
                  <a:srgbClr val="000000"/>
                </a:solidFill>
                <a:latin typeface="微软雅黑" pitchFamily="34" charset="0"/>
                <a:ea typeface="微软雅黑" pitchFamily="34" charset="-122"/>
                <a:cs typeface="微软雅黑" pitchFamily="34" charset="-120"/>
              </a:rPr>
              <a:t>，且殖民者大量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屠杀当地原住民导致当地文化以欧洲文化为主导</a:t>
            </a:r>
            <a:r>
              <a:rPr lang="en-US" altLang="zh-CN" sz="2000" b="0" i="0" dirty="0">
                <a:solidFill>
                  <a:srgbClr val="000000"/>
                </a:solidFill>
                <a:latin typeface="微软雅黑" pitchFamily="34" charset="0"/>
                <a:ea typeface="微软雅黑" pitchFamily="34" charset="-122"/>
                <a:cs typeface="微软雅黑" pitchFamily="34" charset="-120"/>
              </a:rPr>
              <a:t>。排除D：结合所学可知</a:t>
            </a:r>
            <a:r>
              <a:rPr lang="en-US" altLang="zh-CN" sz="2000" b="0" i="0">
                <a:solidFill>
                  <a:srgbClr val="000000"/>
                </a:solidFill>
                <a:latin typeface="微软雅黑" pitchFamily="34" charset="0"/>
                <a:ea typeface="微软雅黑" pitchFamily="34" charset="-122"/>
                <a:cs typeface="微软雅黑" pitchFamily="34" charset="-120"/>
              </a:rPr>
              <a:t>，非洲人口占全球人口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比重下降的原因主要与西方列强贩卖黑奴和殖民掠夺有关</a:t>
            </a:r>
            <a:r>
              <a:rPr lang="en-US" altLang="zh-CN" sz="2000" b="0" i="0" dirty="0">
                <a:solidFill>
                  <a:srgbClr val="000000"/>
                </a:solidFill>
                <a:latin typeface="微软雅黑" pitchFamily="34" charset="0"/>
                <a:ea typeface="微软雅黑" pitchFamily="34" charset="-122"/>
                <a:cs typeface="微软雅黑" pitchFamily="34" charset="-120"/>
              </a:rPr>
              <a:t>，而非单纯资源掠夺。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BD.35_1#cdd356813?pid=ad802b300&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[湖南三湘名校教育联盟2025高二期中]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2023年</a:t>
            </a:r>
            <a:r>
              <a:rPr lang="en-US" altLang="zh-CN" sz="2000" b="0" i="0">
                <a:solidFill>
                  <a:srgbClr val="000000"/>
                </a:solidFill>
                <a:latin typeface="微软雅黑" pitchFamily="34" charset="0"/>
                <a:ea typeface="微软雅黑" pitchFamily="34" charset="-122"/>
                <a:cs typeface="微软雅黑" pitchFamily="34" charset="-120"/>
              </a:rPr>
              <a:t>，美国内华达州铁路华工遗址考古发现一批刻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a:t>
            </a:r>
            <a:r>
              <a:rPr lang="en-US" altLang="zh-CN" sz="2000" b="0" i="0" dirty="0">
                <a:solidFill>
                  <a:srgbClr val="000000"/>
                </a:solidFill>
                <a:latin typeface="微软雅黑" pitchFamily="34" charset="0"/>
                <a:ea typeface="微软雅黑" pitchFamily="34" charset="-122"/>
                <a:cs typeface="微软雅黑" pitchFamily="34" charset="-120"/>
              </a:rPr>
              <a:t>“广府”纹饰的陶制豆腐模具和蒸笼残片，此类器型与同期广东民间器具相似度在90%</a:t>
            </a:r>
            <a:r>
              <a:rPr lang="en-US" altLang="zh-CN" sz="2000" b="0" i="0">
                <a:solidFill>
                  <a:srgbClr val="000000"/>
                </a:solidFill>
                <a:latin typeface="微软雅黑" pitchFamily="34" charset="0"/>
                <a:ea typeface="微软雅黑" pitchFamily="34" charset="-122"/>
                <a:cs typeface="微软雅黑" pitchFamily="34" charset="-120"/>
              </a:rPr>
              <a:t>以上。</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同时出土的日记残页记载</a:t>
            </a:r>
            <a:r>
              <a:rPr lang="en-US" altLang="zh-CN" sz="2000" b="0" i="0" dirty="0">
                <a:solidFill>
                  <a:srgbClr val="000000"/>
                </a:solidFill>
                <a:latin typeface="微软雅黑" pitchFamily="34" charset="0"/>
                <a:ea typeface="微软雅黑" pitchFamily="34" charset="-122"/>
                <a:cs typeface="微软雅黑" pitchFamily="34" charset="-120"/>
              </a:rPr>
              <a:t>“冬至日，以米酒祭祖，分食角黍”。</a:t>
            </a:r>
            <a:r>
              <a:rPr lang="en-US" altLang="zh-CN" sz="2000" b="0" i="0">
                <a:solidFill>
                  <a:srgbClr val="000000"/>
                </a:solidFill>
                <a:latin typeface="微软雅黑" pitchFamily="34" charset="0"/>
                <a:ea typeface="微软雅黑" pitchFamily="34" charset="-122"/>
                <a:cs typeface="微软雅黑" pitchFamily="34" charset="-120"/>
              </a:rPr>
              <a:t>这些发现说明(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6_1#cdd356813.bracket?pid=ad802b300&amp;color=0,0,0&amp;vpa=12"/>
          <p:cNvSpPr/>
          <p:nvPr/>
        </p:nvSpPr>
        <p:spPr>
          <a:xfrm>
            <a:off x="9558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35_2#cdd356813.choices?pid=ad802b300&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.华工通过饮食实践维系中华文化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.铁路工程应用中国传统建筑技艺</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C.早期华工推动中药在美洲的传播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.美国铁路公司尊重华工宗教信仰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AS.37_1#cdd356813?vop=1&amp;pid=ad802b300&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本题考查华工与中华文化传播。选择A：根据材料可知</a:t>
            </a:r>
            <a:r>
              <a:rPr lang="en-US" altLang="zh-CN" sz="2000" b="0" i="0">
                <a:solidFill>
                  <a:srgbClr val="000000"/>
                </a:solidFill>
                <a:latin typeface="微软雅黑" pitchFamily="34" charset="0"/>
                <a:ea typeface="微软雅黑" pitchFamily="34" charset="-122"/>
                <a:cs typeface="微软雅黑" pitchFamily="34" charset="-120"/>
              </a:rPr>
              <a:t>，内华达州铁路华工遗址考古发现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刻有</a:t>
            </a:r>
            <a:r>
              <a:rPr lang="en-US" altLang="zh-CN" sz="2000" b="0" i="0" dirty="0">
                <a:solidFill>
                  <a:srgbClr val="000000"/>
                </a:solidFill>
                <a:latin typeface="微软雅黑" pitchFamily="34" charset="0"/>
                <a:ea typeface="微软雅黑" pitchFamily="34" charset="-122"/>
                <a:cs typeface="微软雅黑" pitchFamily="34" charset="-120"/>
              </a:rPr>
              <a:t>“广府”纹饰的陶制豆腐模具和蒸笼残片，器型与同期中国制造的器具高度相似</a:t>
            </a:r>
            <a:r>
              <a:rPr lang="en-US" altLang="zh-CN" sz="2000" b="0" i="0">
                <a:solidFill>
                  <a:srgbClr val="000000"/>
                </a:solidFill>
                <a:latin typeface="微软雅黑" pitchFamily="34" charset="0"/>
                <a:ea typeface="微软雅黑" pitchFamily="34" charset="-122"/>
                <a:cs typeface="微软雅黑" pitchFamily="34" charset="-120"/>
              </a:rPr>
              <a:t>；同时出土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的日记残页还有</a:t>
            </a:r>
            <a:r>
              <a:rPr lang="en-US" altLang="zh-CN" sz="2000" b="0" i="0" dirty="0">
                <a:solidFill>
                  <a:srgbClr val="000000"/>
                </a:solidFill>
                <a:latin typeface="微软雅黑" pitchFamily="34" charset="0"/>
                <a:ea typeface="微软雅黑" pitchFamily="34" charset="-122"/>
                <a:cs typeface="微软雅黑" pitchFamily="34" charset="-120"/>
              </a:rPr>
              <a:t>“冬至日，以米酒祭祖，分食角黍”的记载</a:t>
            </a:r>
            <a:r>
              <a:rPr lang="en-US" altLang="zh-CN" sz="2000" b="0" i="0">
                <a:solidFill>
                  <a:srgbClr val="000000"/>
                </a:solidFill>
                <a:latin typeface="微软雅黑" pitchFamily="34" charset="0"/>
                <a:ea typeface="微软雅黑" pitchFamily="34" charset="-122"/>
                <a:cs typeface="微软雅黑" pitchFamily="34" charset="-120"/>
              </a:rPr>
              <a:t>，反映出华工将中国的饮食文化带到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国外</a:t>
            </a:r>
            <a:r>
              <a:rPr lang="en-US" altLang="zh-CN" sz="2000" b="0" i="0" dirty="0">
                <a:solidFill>
                  <a:srgbClr val="000000"/>
                </a:solidFill>
                <a:latin typeface="微软雅黑" pitchFamily="34" charset="0"/>
                <a:ea typeface="微软雅黑" pitchFamily="34" charset="-122"/>
                <a:cs typeface="微软雅黑" pitchFamily="34" charset="-120"/>
              </a:rPr>
              <a:t>，以饮食缓解思乡之情。排除B：材料中考古发现反映的是厨房用品，</a:t>
            </a:r>
            <a:r>
              <a:rPr lang="en-US" altLang="zh-CN" sz="2000" b="0" i="0">
                <a:solidFill>
                  <a:srgbClr val="000000"/>
                </a:solidFill>
                <a:latin typeface="微软雅黑" pitchFamily="34" charset="0"/>
                <a:ea typeface="微软雅黑" pitchFamily="34" charset="-122"/>
                <a:cs typeface="微软雅黑" pitchFamily="34" charset="-120"/>
              </a:rPr>
              <a:t>不能体现建筑技术。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C：材料并未提到中药相关内容。排除D：材料反映的不是宗教信仰，</a:t>
            </a:r>
            <a:r>
              <a:rPr lang="en-US" altLang="zh-CN" sz="2000" b="0" i="0">
                <a:solidFill>
                  <a:srgbClr val="000000"/>
                </a:solidFill>
                <a:latin typeface="微软雅黑" pitchFamily="34" charset="0"/>
                <a:ea typeface="微软雅黑" pitchFamily="34" charset="-122"/>
                <a:cs typeface="微软雅黑" pitchFamily="34" charset="-120"/>
              </a:rPr>
              <a:t>而是中国的民间风俗，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也没有提到美国铁路公司的态度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4b0a5545b?pid=55698496b&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[安徽芜湖2024高二期末]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16世纪天花由西班牙人带入美洲</a:t>
            </a:r>
            <a:r>
              <a:rPr lang="en-US" altLang="zh-CN" sz="2000" b="0" i="0">
                <a:solidFill>
                  <a:srgbClr val="000000"/>
                </a:solidFill>
                <a:latin typeface="微软雅黑" pitchFamily="34" charset="0"/>
                <a:ea typeface="微软雅黑" pitchFamily="34" charset="-122"/>
                <a:cs typeface="微软雅黑" pitchFamily="34" charset="-120"/>
              </a:rPr>
              <a:t>，天花不仅击溃了印第安人的抵抗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a:t>
            </a:r>
            <a:r>
              <a:rPr lang="en-US" altLang="zh-CN" sz="2000" b="0" i="0" dirty="0">
                <a:solidFill>
                  <a:srgbClr val="000000"/>
                </a:solidFill>
                <a:latin typeface="微软雅黑" pitchFamily="34" charset="0"/>
                <a:ea typeface="微软雅黑" pitchFamily="34" charset="-122"/>
                <a:cs typeface="微软雅黑" pitchFamily="34" charset="-120"/>
              </a:rPr>
              <a:t>，也给他们造成极大的心理冲击。大量印第安人不再相信神的庇护，转而信仰“</a:t>
            </a:r>
            <a:r>
              <a:rPr lang="en-US" altLang="zh-CN" sz="2000" b="0" i="0">
                <a:solidFill>
                  <a:srgbClr val="000000"/>
                </a:solidFill>
                <a:latin typeface="微软雅黑" pitchFamily="34" charset="0"/>
                <a:ea typeface="微软雅黑" pitchFamily="34" charset="-122"/>
                <a:cs typeface="微软雅黑" pitchFamily="34" charset="-120"/>
              </a:rPr>
              <a:t>欧洲上帝”。</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这表明天花的传播(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4b0a5545b.bracket?pid=55698496b&amp;color=0,0,0&amp;vpa=1"/>
          <p:cNvSpPr/>
          <p:nvPr/>
        </p:nvSpPr>
        <p:spPr>
          <a:xfrm>
            <a:off x="2954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_2#4b0a5545b.choices?pid=55698496b&amp;color=0,0,0&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.加快了欧洲征服美洲的进程</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.促进了世界市场的初步形成</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C.提升了美洲土著人的抵抗力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.导致印第安文明的彻底消亡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4b0a5545b?vop=1&amp;pid=55698496b&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本题考查欧洲对美洲的殖民活动。选择A：根据题干可知,16</a:t>
            </a:r>
            <a:r>
              <a:rPr lang="en-US" altLang="zh-CN" sz="2000" b="0" i="0">
                <a:solidFill>
                  <a:srgbClr val="000000"/>
                </a:solidFill>
                <a:latin typeface="微软雅黑" pitchFamily="34" charset="0"/>
                <a:ea typeface="微软雅黑" pitchFamily="34" charset="-122"/>
                <a:cs typeface="微软雅黑" pitchFamily="34" charset="-120"/>
              </a:rPr>
              <a:t>世纪西班牙人将天花带到美洲,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对印第安人的身心造成了巨大的伤害</a:t>
            </a:r>
            <a:r>
              <a:rPr lang="en-US" altLang="zh-CN" sz="2000" b="0" i="0" dirty="0">
                <a:solidFill>
                  <a:srgbClr val="000000"/>
                </a:solidFill>
                <a:latin typeface="微软雅黑" pitchFamily="34" charset="0"/>
                <a:ea typeface="微软雅黑" pitchFamily="34" charset="-122"/>
                <a:cs typeface="微软雅黑" pitchFamily="34" charset="-120"/>
              </a:rPr>
              <a:t>,大量印第安人不再相信本土神的庇护</a:t>
            </a:r>
            <a:r>
              <a:rPr lang="en-US" altLang="zh-CN" sz="2000" b="0" i="0">
                <a:solidFill>
                  <a:srgbClr val="000000"/>
                </a:solidFill>
                <a:latin typeface="微软雅黑" pitchFamily="34" charset="0"/>
                <a:ea typeface="微软雅黑" pitchFamily="34" charset="-122"/>
                <a:cs typeface="微软雅黑" pitchFamily="34" charset="-120"/>
              </a:rPr>
              <a:t>,转而信仰欧洲宗教中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的上帝</a:t>
            </a:r>
            <a:r>
              <a:rPr lang="en-US" altLang="zh-CN" sz="2000" b="0" i="0" dirty="0">
                <a:solidFill>
                  <a:srgbClr val="000000"/>
                </a:solidFill>
                <a:latin typeface="微软雅黑" pitchFamily="34" charset="0"/>
                <a:ea typeface="微软雅黑" pitchFamily="34" charset="-122"/>
                <a:cs typeface="微软雅黑" pitchFamily="34" charset="-120"/>
              </a:rPr>
              <a:t>,这是文化入侵的表现，加快了欧洲征服美洲的进程。排除B：世界市场初步形成是在</a:t>
            </a:r>
            <a:r>
              <a:rPr lang="en-US" altLang="zh-CN" sz="2000" b="0" i="0">
                <a:solidFill>
                  <a:srgbClr val="000000"/>
                </a:solidFill>
                <a:latin typeface="微软雅黑" pitchFamily="34" charset="0"/>
                <a:ea typeface="微软雅黑" pitchFamily="34" charset="-122"/>
                <a:cs typeface="微软雅黑" pitchFamily="34" charset="-120"/>
              </a:rPr>
              <a:t>17—</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18</a:t>
            </a:r>
            <a:r>
              <a:rPr lang="en-US" altLang="zh-CN" sz="2000" b="0" i="0" dirty="0">
                <a:solidFill>
                  <a:srgbClr val="000000"/>
                </a:solidFill>
                <a:latin typeface="微软雅黑" pitchFamily="34" charset="0"/>
                <a:ea typeface="微软雅黑" pitchFamily="34" charset="-122"/>
                <a:cs typeface="微软雅黑" pitchFamily="34" charset="-120"/>
              </a:rPr>
              <a:t>世纪的早期殖民扩张时期,与题干时间不符合。排除C：大量的美洲人因疾病而死亡</a:t>
            </a:r>
            <a:r>
              <a:rPr lang="en-US" altLang="zh-CN" sz="2000" b="0" i="0">
                <a:solidFill>
                  <a:srgbClr val="000000"/>
                </a:solidFill>
                <a:latin typeface="微软雅黑" pitchFamily="34" charset="0"/>
                <a:ea typeface="微软雅黑" pitchFamily="34" charset="-122"/>
                <a:cs typeface="微软雅黑" pitchFamily="34" charset="-120"/>
              </a:rPr>
              <a:t>，表明天花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传播没有提升美洲土著人的抵抗力</a:t>
            </a:r>
            <a:r>
              <a:rPr lang="en-US" altLang="zh-CN" sz="2000" b="0" i="0" dirty="0">
                <a:solidFill>
                  <a:srgbClr val="000000"/>
                </a:solidFill>
                <a:latin typeface="微软雅黑" pitchFamily="34" charset="0"/>
                <a:ea typeface="微软雅黑" pitchFamily="34" charset="-122"/>
                <a:cs typeface="微软雅黑" pitchFamily="34" charset="-120"/>
              </a:rPr>
              <a:t>。排除D：“彻底消亡”的说法过于绝对。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6342494fa?pid=55698496b&amp;color=0,0,0&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[湖北十堰六县市一中2025高二期中]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有学者认为</a:t>
            </a:r>
            <a:r>
              <a:rPr lang="en-US" altLang="zh-CN" sz="2000" b="0" i="0">
                <a:solidFill>
                  <a:srgbClr val="000000"/>
                </a:solidFill>
                <a:latin typeface="微软雅黑" pitchFamily="34" charset="0"/>
                <a:ea typeface="微软雅黑" pitchFamily="34" charset="-122"/>
                <a:cs typeface="微软雅黑" pitchFamily="34" charset="-120"/>
              </a:rPr>
              <a:t>，欧洲殖民者和移民不断将欧洲文化移植到拉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丁美洲</a:t>
            </a:r>
            <a:r>
              <a:rPr lang="en-US" altLang="zh-CN" sz="2000" b="0" i="0" dirty="0">
                <a:solidFill>
                  <a:srgbClr val="000000"/>
                </a:solidFill>
                <a:latin typeface="微软雅黑" pitchFamily="34" charset="0"/>
                <a:ea typeface="微软雅黑" pitchFamily="34" charset="-122"/>
                <a:cs typeface="微软雅黑" pitchFamily="34" charset="-120"/>
              </a:rPr>
              <a:t>。而土著居民在竭力维护、继承拉丁美洲古代文化的同时</a:t>
            </a:r>
            <a:r>
              <a:rPr lang="en-US" altLang="zh-CN" sz="2000" b="0" i="0">
                <a:solidFill>
                  <a:srgbClr val="000000"/>
                </a:solidFill>
                <a:latin typeface="微软雅黑" pitchFamily="34" charset="0"/>
                <a:ea typeface="微软雅黑" pitchFamily="34" charset="-122"/>
                <a:cs typeface="微软雅黑" pitchFamily="34" charset="-120"/>
              </a:rPr>
              <a:t>，也直接或间接地受到了欧洲文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化的熏陶</a:t>
            </a:r>
            <a:r>
              <a:rPr lang="en-US" altLang="zh-CN" sz="2000" b="0" i="0" dirty="0">
                <a:solidFill>
                  <a:srgbClr val="000000"/>
                </a:solidFill>
                <a:latin typeface="微软雅黑" pitchFamily="34" charset="0"/>
                <a:ea typeface="微软雅黑" pitchFamily="34" charset="-122"/>
                <a:cs typeface="微软雅黑" pitchFamily="34" charset="-120"/>
              </a:rPr>
              <a:t>，再加上非洲和亚洲文化的滋润，孕育了一种颇具特色的拉丁美洲新型文化</a:t>
            </a:r>
            <a:r>
              <a:rPr lang="en-US" altLang="zh-CN" sz="2000" b="0" i="0">
                <a:solidFill>
                  <a:srgbClr val="000000"/>
                </a:solidFill>
                <a:latin typeface="微软雅黑" pitchFamily="34" charset="0"/>
                <a:ea typeface="微软雅黑" pitchFamily="34" charset="-122"/>
                <a:cs typeface="微软雅黑" pitchFamily="34" charset="-120"/>
              </a:rPr>
              <a:t>。材料意在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强调近现代拉美文化(</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6342494fa.bracket?pid=55698496b&amp;color=0,0,0&amp;vpa=2"/>
          <p:cNvSpPr/>
          <p:nvPr/>
        </p:nvSpPr>
        <p:spPr>
          <a:xfrm>
            <a:off x="3208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_2#6342494fa.choices?pid=55698496b&amp;color=0,0,0&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.呈现出多元性和独特性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.移植了殖民者的文化</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C.拉美本土文化遭到破坏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.促进了种族间的交融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6342494fa?vop=1&amp;pid=55698496b&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本题考查近现代拉美文化的形成。选择A：根据材料可知</a:t>
            </a:r>
            <a:r>
              <a:rPr lang="en-US" altLang="zh-CN" sz="2000" b="0" i="0">
                <a:solidFill>
                  <a:srgbClr val="000000"/>
                </a:solidFill>
                <a:latin typeface="微软雅黑" pitchFamily="34" charset="0"/>
                <a:ea typeface="微软雅黑" pitchFamily="34" charset="-122"/>
                <a:cs typeface="微软雅黑" pitchFamily="34" charset="-120"/>
              </a:rPr>
              <a:t>，近现代拉丁美洲文化是在欧洲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文化</a:t>
            </a:r>
            <a:r>
              <a:rPr lang="en-US" altLang="zh-CN" sz="2000" b="0" i="0" dirty="0">
                <a:solidFill>
                  <a:srgbClr val="000000"/>
                </a:solidFill>
                <a:latin typeface="微软雅黑" pitchFamily="34" charset="0"/>
                <a:ea typeface="微软雅黑" pitchFamily="34" charset="-122"/>
                <a:cs typeface="微软雅黑" pitchFamily="34" charset="-120"/>
              </a:rPr>
              <a:t>、拉美土著文化、非洲文化和亚洲文化的共同影响下形成的</a:t>
            </a:r>
            <a:r>
              <a:rPr lang="en-US" altLang="zh-CN" sz="2000" b="0" i="0">
                <a:solidFill>
                  <a:srgbClr val="000000"/>
                </a:solidFill>
                <a:latin typeface="微软雅黑" pitchFamily="34" charset="0"/>
                <a:ea typeface="微软雅黑" pitchFamily="34" charset="-122"/>
                <a:cs typeface="微软雅黑" pitchFamily="34" charset="-120"/>
              </a:rPr>
              <a:t>，这表明拉丁美洲文化具有多元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a:t>
            </a:r>
            <a:r>
              <a:rPr lang="en-US" altLang="zh-CN" sz="2000" b="0" i="0" dirty="0">
                <a:solidFill>
                  <a:srgbClr val="000000"/>
                </a:solidFill>
                <a:latin typeface="微软雅黑" pitchFamily="34" charset="0"/>
                <a:ea typeface="微软雅黑" pitchFamily="34" charset="-122"/>
                <a:cs typeface="微软雅黑" pitchFamily="34" charset="-120"/>
              </a:rPr>
              <a:t>；“一种颇具特色的拉丁美洲新型文化”，说明这种文化具有独特性。排除B</a:t>
            </a:r>
            <a:r>
              <a:rPr lang="en-US" altLang="zh-CN" sz="2000" b="0" i="0">
                <a:solidFill>
                  <a:srgbClr val="000000"/>
                </a:solidFill>
                <a:latin typeface="微软雅黑" pitchFamily="34" charset="0"/>
                <a:ea typeface="微软雅黑" pitchFamily="34" charset="-122"/>
                <a:cs typeface="微软雅黑" pitchFamily="34" charset="-120"/>
              </a:rPr>
              <a:t>：材料不仅提到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欧洲殖民者的文化移植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还强调了土著文化以及非洲和亚洲文化对近现代拉丁美洲文化的影响。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C：材料并没有强调拉美本土文化遭到破坏，而是强调了其与其他文化的交融。排除D</a:t>
            </a:r>
            <a:r>
              <a:rPr lang="en-US" altLang="zh-CN" sz="2000" b="0" i="0">
                <a:solidFill>
                  <a:srgbClr val="000000"/>
                </a:solidFill>
                <a:latin typeface="微软雅黑" pitchFamily="34" charset="0"/>
                <a:ea typeface="微软雅黑" pitchFamily="34" charset="-122"/>
                <a:cs typeface="微软雅黑" pitchFamily="34" charset="-120"/>
              </a:rPr>
              <a:t>：材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料主要强调的是文化交融的结果</a:t>
            </a:r>
            <a:r>
              <a:rPr lang="en-US" altLang="zh-CN" sz="2000" b="0" i="0" dirty="0">
                <a:solidFill>
                  <a:srgbClr val="000000"/>
                </a:solidFill>
                <a:latin typeface="微软雅黑" pitchFamily="34" charset="0"/>
                <a:ea typeface="微软雅黑" pitchFamily="34" charset="-122"/>
                <a:cs typeface="微软雅黑" pitchFamily="34" charset="-120"/>
              </a:rPr>
              <a:t>，而非种族间的交融。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b315a3f11?pid=6fca1a4bf&amp;color=0,0,0&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[北京房山区2025高二期中]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19世纪澳大利亚土著人口有25万人。因对原材料需求的增加</a:t>
            </a:r>
            <a:r>
              <a:rPr lang="en-US" altLang="zh-CN" sz="2000" b="0" i="0">
                <a:solidFill>
                  <a:srgbClr val="000000"/>
                </a:solidFill>
                <a:latin typeface="微软雅黑" pitchFamily="34" charset="0"/>
                <a:ea typeface="微软雅黑" pitchFamily="34" charset="-122"/>
                <a:cs typeface="微软雅黑" pitchFamily="34" charset="-120"/>
              </a:rPr>
              <a:t>，英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国殖民者在澳大利亚掠夺土地</a:t>
            </a:r>
            <a:r>
              <a:rPr lang="en-US" altLang="zh-CN" sz="2000" b="0" i="0" dirty="0">
                <a:solidFill>
                  <a:srgbClr val="000000"/>
                </a:solidFill>
                <a:latin typeface="微软雅黑" pitchFamily="34" charset="0"/>
                <a:ea typeface="微软雅黑" pitchFamily="34" charset="-122"/>
                <a:cs typeface="微软雅黑" pitchFamily="34" charset="-120"/>
              </a:rPr>
              <a:t>，建立牧场。随着澳大利亚金矿的发现</a:t>
            </a:r>
            <a:r>
              <a:rPr lang="en-US" altLang="zh-CN" sz="2000" b="0" i="0">
                <a:solidFill>
                  <a:srgbClr val="000000"/>
                </a:solidFill>
                <a:latin typeface="微软雅黑" pitchFamily="34" charset="0"/>
                <a:ea typeface="微软雅黑" pitchFamily="34" charset="-122"/>
                <a:cs typeface="微软雅黑" pitchFamily="34" charset="-120"/>
              </a:rPr>
              <a:t>，越来越多的英国人和其他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欧洲人来到澳大利亚开采金矿</a:t>
            </a:r>
            <a:r>
              <a:rPr lang="en-US" altLang="zh-CN" sz="2000" b="0" i="0" dirty="0">
                <a:solidFill>
                  <a:srgbClr val="000000"/>
                </a:solidFill>
                <a:latin typeface="微软雅黑" pitchFamily="34" charset="0"/>
                <a:ea typeface="微软雅黑" pitchFamily="34" charset="-122"/>
                <a:cs typeface="微软雅黑" pitchFamily="34" charset="-120"/>
              </a:rPr>
              <a:t>。当地土著居民因遭驱赶、屠杀，到1901年仅剩9万多人</a:t>
            </a:r>
            <a:r>
              <a:rPr lang="en-US" altLang="zh-CN" sz="2000" b="0" i="0">
                <a:solidFill>
                  <a:srgbClr val="000000"/>
                </a:solidFill>
                <a:latin typeface="微软雅黑" pitchFamily="34" charset="0"/>
                <a:ea typeface="微软雅黑" pitchFamily="34" charset="-122"/>
                <a:cs typeface="微软雅黑" pitchFamily="34" charset="-120"/>
              </a:rPr>
              <a:t>。对以上</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历史现象推测正确的有(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b315a3f11.bracket?pid=6fca1a4bf&amp;color=0,0,0&amp;vpa=3"/>
          <p:cNvSpPr/>
          <p:nvPr/>
        </p:nvSpPr>
        <p:spPr>
          <a:xfrm>
            <a:off x="3462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7_2#b315a3f11?pid=6fca1a4bf&amp;color=0,0,0&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①英国殖民扩张改变了当地人口结构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“三角贸易</a:t>
            </a:r>
            <a:r>
              <a:rPr lang="en-US" altLang="zh-CN" sz="2000" b="0" i="0">
                <a:solidFill>
                  <a:srgbClr val="000000"/>
                </a:solidFill>
                <a:latin typeface="微软雅黑" pitchFamily="34" charset="0"/>
                <a:ea typeface="微软雅黑" pitchFamily="34" charset="-122"/>
                <a:cs typeface="微软雅黑" pitchFamily="34" charset="-120"/>
              </a:rPr>
              <a:t>”为澳大利亚提供了廉价劳动力</a:t>
            </a:r>
            <a:endParaRPr lang="en-US" altLang="zh-CN" sz="2000" dirty="0"/>
          </a:p>
          <a:p>
            <a:pPr latinLnBrk="1">
              <a:lnSpc>
                <a:spcPts val="3400"/>
              </a:lnSpc>
              <a:tabLst>
                <a:tab pos="5458557" algn="l"/>
              </a:tabLst>
            </a:pPr>
            <a:r>
              <a:rPr lang="en-US" altLang="zh-CN" sz="2000" b="0" i="0">
                <a:solidFill>
                  <a:srgbClr val="000000"/>
                </a:solidFill>
                <a:latin typeface="微软雅黑" pitchFamily="34" charset="0"/>
                <a:ea typeface="微软雅黑" pitchFamily="34" charset="-122"/>
                <a:cs typeface="微软雅黑" pitchFamily="34" charset="-120"/>
              </a:rPr>
              <a:t>③机器大生产为英国进一步殖民扩张提供条件</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④欧洲文化逐渐成为当地的主流文化</a:t>
            </a:r>
            <a:endParaRPr lang="en-US" altLang="zh-CN" sz="2000" dirty="0"/>
          </a:p>
        </p:txBody>
      </p:sp>
      <p:sp>
        <p:nvSpPr>
          <p:cNvPr id="5" name="QC_5_BD.7_3#b315a3f11.choices?pid=6fca1a4bf&amp;color=0,0,0&amp;bbb=1"/>
          <p:cNvSpPr/>
          <p:nvPr/>
        </p:nvSpPr>
        <p:spPr>
          <a:xfrm>
            <a:off x="722376" y="369373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b315a3f11?vop=1&amp;pid=6fca1a4bf&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本题考查英国殖民活动及移民对澳大利亚的影响。选择B：①正确，根据材料可知</a:t>
            </a:r>
            <a:r>
              <a:rPr lang="en-US" altLang="zh-CN" sz="2000" b="0" i="0">
                <a:solidFill>
                  <a:srgbClr val="000000"/>
                </a:solidFill>
                <a:latin typeface="微软雅黑" pitchFamily="34" charset="0"/>
                <a:ea typeface="微软雅黑" pitchFamily="34" charset="-122"/>
                <a:cs typeface="微软雅黑" pitchFamily="34" charset="-120"/>
              </a:rPr>
              <a:t>，欧洲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移民来到澳大利亚</a:t>
            </a:r>
            <a:r>
              <a:rPr lang="en-US" altLang="zh-CN" sz="2000" b="0" i="0" dirty="0">
                <a:solidFill>
                  <a:srgbClr val="000000"/>
                </a:solidFill>
                <a:latin typeface="微软雅黑" pitchFamily="34" charset="0"/>
                <a:ea typeface="微软雅黑" pitchFamily="34" charset="-122"/>
                <a:cs typeface="微软雅黑" pitchFamily="34" charset="-120"/>
              </a:rPr>
              <a:t>，当地土著居民被驱赶、屠杀，到1901年，土著人口仅剩下9万多人</a:t>
            </a:r>
            <a:r>
              <a:rPr lang="en-US" altLang="zh-CN" sz="2000" b="0" i="0">
                <a:solidFill>
                  <a:srgbClr val="000000"/>
                </a:solidFill>
                <a:latin typeface="微软雅黑" pitchFamily="34" charset="0"/>
                <a:ea typeface="微软雅黑" pitchFamily="34" charset="-122"/>
                <a:cs typeface="微软雅黑" pitchFamily="34" charset="-120"/>
              </a:rPr>
              <a:t>，体现了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人口结构的变化</a:t>
            </a:r>
            <a:r>
              <a:rPr lang="en-US" altLang="zh-CN" sz="2000" b="0" i="0" dirty="0">
                <a:solidFill>
                  <a:srgbClr val="000000"/>
                </a:solidFill>
                <a:latin typeface="微软雅黑" pitchFamily="34" charset="0"/>
                <a:ea typeface="微软雅黑" pitchFamily="34" charset="-122"/>
                <a:cs typeface="微软雅黑" pitchFamily="34" charset="-120"/>
              </a:rPr>
              <a:t>。②错误，“三角贸易”是在欧洲、非洲、</a:t>
            </a:r>
            <a:r>
              <a:rPr lang="en-US" altLang="zh-CN" sz="2000" b="0" i="0">
                <a:solidFill>
                  <a:srgbClr val="000000"/>
                </a:solidFill>
                <a:latin typeface="微软雅黑" pitchFamily="34" charset="0"/>
                <a:ea typeface="微软雅黑" pitchFamily="34" charset="-122"/>
                <a:cs typeface="微软雅黑" pitchFamily="34" charset="-120"/>
              </a:rPr>
              <a:t>美洲之间围绕大西洋进行的洲际贸易，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没有涉及澳大利亚</a:t>
            </a:r>
            <a:r>
              <a:rPr lang="en-US" altLang="zh-CN" sz="2000" b="0" i="0" dirty="0">
                <a:solidFill>
                  <a:srgbClr val="000000"/>
                </a:solidFill>
                <a:latin typeface="微软雅黑" pitchFamily="34" charset="0"/>
                <a:ea typeface="微软雅黑" pitchFamily="34" charset="-122"/>
                <a:cs typeface="微软雅黑" pitchFamily="34" charset="-120"/>
              </a:rPr>
              <a:t>。③正确，根据所学，“对原材料需求的增加</a:t>
            </a:r>
            <a:r>
              <a:rPr lang="en-US" altLang="zh-CN" sz="2000" b="0" i="0">
                <a:solidFill>
                  <a:srgbClr val="000000"/>
                </a:solidFill>
                <a:latin typeface="微软雅黑" pitchFamily="34" charset="0"/>
                <a:ea typeface="微软雅黑" pitchFamily="34" charset="-122"/>
                <a:cs typeface="微软雅黑" pitchFamily="34" charset="-120"/>
              </a:rPr>
              <a:t>”反映了机器大生产对殖民扩张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的需求</a:t>
            </a:r>
            <a:r>
              <a:rPr lang="en-US" altLang="zh-CN" sz="2000" b="0" i="0" dirty="0">
                <a:solidFill>
                  <a:srgbClr val="000000"/>
                </a:solidFill>
                <a:latin typeface="微软雅黑" pitchFamily="34" charset="0"/>
                <a:ea typeface="微软雅黑" pitchFamily="34" charset="-122"/>
                <a:cs typeface="微软雅黑" pitchFamily="34" charset="-120"/>
              </a:rPr>
              <a:t>。④正确，根据材料可知，“</a:t>
            </a:r>
            <a:r>
              <a:rPr lang="en-US" altLang="zh-CN" sz="2000" b="0" i="0">
                <a:solidFill>
                  <a:srgbClr val="000000"/>
                </a:solidFill>
                <a:latin typeface="微软雅黑" pitchFamily="34" charset="0"/>
                <a:ea typeface="微软雅黑" pitchFamily="34" charset="-122"/>
                <a:cs typeface="微软雅黑" pitchFamily="34" charset="-120"/>
              </a:rPr>
              <a:t>越来越多的英国人和其他欧洲人来到澳大利亚开采金矿”，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随着欧洲白人的增加和土著居民的减少</a:t>
            </a:r>
            <a:r>
              <a:rPr lang="en-US" altLang="zh-CN" sz="2000" b="0" i="0" dirty="0">
                <a:solidFill>
                  <a:srgbClr val="000000"/>
                </a:solidFill>
                <a:latin typeface="微软雅黑" pitchFamily="34" charset="0"/>
                <a:ea typeface="微软雅黑" pitchFamily="34" charset="-122"/>
                <a:cs typeface="微软雅黑" pitchFamily="34" charset="-120"/>
              </a:rPr>
              <a:t>，欧洲文化逐渐成为当地的主流文化。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c73a8a13b?pid=6fca1a4bf&amp;color=0,0,0&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[河北保定2025高二月考]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1830年，澳大利亚羊毛出口总量约91万千克，</a:t>
            </a:r>
            <a:r>
              <a:rPr lang="en-US" altLang="zh-CN" sz="2000" b="0" i="0">
                <a:solidFill>
                  <a:srgbClr val="000000"/>
                </a:solidFill>
                <a:latin typeface="微软雅黑" pitchFamily="34" charset="0"/>
                <a:ea typeface="微软雅黑" pitchFamily="34" charset="-122"/>
                <a:cs typeface="微软雅黑" pitchFamily="34" charset="-120"/>
              </a:rPr>
              <a:t>1848年猛增至约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1587</a:t>
            </a:r>
            <a:r>
              <a:rPr lang="en-US" altLang="zh-CN" sz="2000" b="0" i="0" dirty="0">
                <a:solidFill>
                  <a:srgbClr val="000000"/>
                </a:solidFill>
                <a:latin typeface="微软雅黑" pitchFamily="34" charset="0"/>
                <a:ea typeface="微软雅黑" pitchFamily="34" charset="-122"/>
                <a:cs typeface="微软雅黑" pitchFamily="34" charset="-120"/>
              </a:rPr>
              <a:t>万千克，约占英国进口羊毛总量的半数。1850年金矿发现前夕</a:t>
            </a:r>
            <a:r>
              <a:rPr lang="en-US" altLang="zh-CN" sz="2000" b="0" i="0">
                <a:solidFill>
                  <a:srgbClr val="000000"/>
                </a:solidFill>
                <a:latin typeface="微软雅黑" pitchFamily="34" charset="0"/>
                <a:ea typeface="微软雅黑" pitchFamily="34" charset="-122"/>
                <a:cs typeface="微软雅黑" pitchFamily="34" charset="-120"/>
              </a:rPr>
              <a:t>，新南威尔士耕地面积扩大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到约</a:t>
            </a:r>
            <a:r>
              <a:rPr lang="en-US" altLang="zh-CN" sz="2000" b="0" i="0" dirty="0">
                <a:solidFill>
                  <a:srgbClr val="000000"/>
                </a:solidFill>
                <a:latin typeface="微软雅黑" pitchFamily="34" charset="0"/>
                <a:ea typeface="微软雅黑" pitchFamily="34" charset="-122"/>
                <a:cs typeface="微软雅黑" pitchFamily="34" charset="-120"/>
              </a:rPr>
              <a:t>801平方千米，范迪门约为684平方千米，南澳大利亚约为263平方千米，</a:t>
            </a:r>
            <a:r>
              <a:rPr lang="en-US" altLang="zh-CN" sz="2000" b="0" i="0">
                <a:solidFill>
                  <a:srgbClr val="000000"/>
                </a:solidFill>
                <a:latin typeface="微软雅黑" pitchFamily="34" charset="0"/>
                <a:ea typeface="微软雅黑" pitchFamily="34" charset="-122"/>
                <a:cs typeface="微软雅黑" pitchFamily="34" charset="-120"/>
              </a:rPr>
              <a:t>除新南威尔士外，</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东部其他殖民区已开始出口粮食</a:t>
            </a:r>
            <a:r>
              <a:rPr lang="en-US" altLang="zh-CN" sz="2000" b="0" i="0" dirty="0">
                <a:solidFill>
                  <a:srgbClr val="000000"/>
                </a:solidFill>
                <a:latin typeface="微软雅黑" pitchFamily="34" charset="0"/>
                <a:ea typeface="微软雅黑" pitchFamily="34" charset="-122"/>
                <a:cs typeface="微软雅黑" pitchFamily="34" charset="-120"/>
              </a:rPr>
              <a:t>。由此可知，</a:t>
            </a:r>
            <a:r>
              <a:rPr lang="en-US" altLang="zh-CN" sz="2000" b="0" i="0">
                <a:solidFill>
                  <a:srgbClr val="000000"/>
                </a:solidFill>
                <a:latin typeface="微软雅黑" pitchFamily="34" charset="0"/>
                <a:ea typeface="微软雅黑" pitchFamily="34" charset="-122"/>
                <a:cs typeface="微软雅黑" pitchFamily="34" charset="-120"/>
              </a:rPr>
              <a:t>当时澳大利亚的农牧业发展(</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c73a8a13b.bracket?pid=6fca1a4bf&amp;color=0,0,0&amp;vpa=4"/>
          <p:cNvSpPr/>
          <p:nvPr/>
        </p:nvSpPr>
        <p:spPr>
          <a:xfrm>
            <a:off x="9050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0_2#c73a8a13b.choices?pid=6fca1a4bf&amp;color=0,0,0&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.受到了国际市场强有力的支持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.客观上为淘金移民奠定物质基础</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C.使其成为当地经济发展的支柱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.推动了世界各地之间的交流融合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1331</Words>
  <Application>Microsoft Office PowerPoint</Application>
  <PresentationFormat>宽屏</PresentationFormat>
  <Paragraphs>249</Paragraphs>
  <Slides>29</Slides>
  <Notes>29</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29</vt:i4>
      </vt:variant>
    </vt:vector>
  </HeadingPairs>
  <TitlesOfParts>
    <vt:vector size="37"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2025-10-16T07:00:17Z</dcterms:created>
  <dcterms:modified xsi:type="dcterms:W3CDTF">2025-10-16T07:16:27Z</dcterms:modified>
  <cp:category/>
  <cp:contentStatus/>
</cp:coreProperties>
</file>